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  <p:sldMasterId id="2147484112" r:id="rId2"/>
  </p:sldMasterIdLst>
  <p:notesMasterIdLst>
    <p:notesMasterId r:id="rId28"/>
  </p:notesMasterIdLst>
  <p:sldIdLst>
    <p:sldId id="256" r:id="rId3"/>
    <p:sldId id="317" r:id="rId4"/>
    <p:sldId id="275" r:id="rId5"/>
    <p:sldId id="310" r:id="rId6"/>
    <p:sldId id="300" r:id="rId7"/>
    <p:sldId id="318" r:id="rId8"/>
    <p:sldId id="269" r:id="rId9"/>
    <p:sldId id="321" r:id="rId10"/>
    <p:sldId id="319" r:id="rId11"/>
    <p:sldId id="261" r:id="rId12"/>
    <p:sldId id="277" r:id="rId13"/>
    <p:sldId id="258" r:id="rId14"/>
    <p:sldId id="276" r:id="rId15"/>
    <p:sldId id="299" r:id="rId16"/>
    <p:sldId id="287" r:id="rId17"/>
    <p:sldId id="263" r:id="rId18"/>
    <p:sldId id="272" r:id="rId19"/>
    <p:sldId id="289" r:id="rId20"/>
    <p:sldId id="320" r:id="rId21"/>
    <p:sldId id="291" r:id="rId22"/>
    <p:sldId id="314" r:id="rId23"/>
    <p:sldId id="315" r:id="rId24"/>
    <p:sldId id="290" r:id="rId25"/>
    <p:sldId id="266" r:id="rId26"/>
    <p:sldId id="267" r:id="rId2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9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42" autoAdjust="0"/>
    <p:restoredTop sz="96433" autoAdjust="0"/>
  </p:normalViewPr>
  <p:slideViewPr>
    <p:cSldViewPr>
      <p:cViewPr>
        <p:scale>
          <a:sx n="110" d="100"/>
          <a:sy n="110" d="100"/>
        </p:scale>
        <p:origin x="108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notesViewPr>
    <p:cSldViewPr>
      <p:cViewPr varScale="1">
        <p:scale>
          <a:sx n="52" d="100"/>
          <a:sy n="52" d="100"/>
        </p:scale>
        <p:origin x="2940" y="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58F934-20F5-4FB8-9E60-E349F2D9211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9B584B-4225-4C83-B9B4-692E19D58C57}">
      <dgm:prSet phldrT="[Текст]" custT="1"/>
      <dgm:spPr/>
      <dgm:t>
        <a:bodyPr/>
        <a:lstStyle/>
        <a:p>
          <a:r>
            <a:rPr lang="ru-RU" sz="2400" dirty="0" smtClean="0"/>
            <a:t>Динамика психологического состояния пациента в стационаре</a:t>
          </a:r>
          <a:endParaRPr lang="ru-RU" sz="2400" dirty="0"/>
        </a:p>
      </dgm:t>
    </dgm:pt>
    <dgm:pt modelId="{ED50BAE2-A3DA-4617-967B-F32539C5D87C}" type="parTrans" cxnId="{7C45E5C4-036C-4C94-9682-EBAA358C7830}">
      <dgm:prSet/>
      <dgm:spPr/>
      <dgm:t>
        <a:bodyPr/>
        <a:lstStyle/>
        <a:p>
          <a:endParaRPr lang="ru-RU"/>
        </a:p>
      </dgm:t>
    </dgm:pt>
    <dgm:pt modelId="{C05349BE-7FAB-4EC9-AC24-DE0B593E6A9A}" type="sibTrans" cxnId="{7C45E5C4-036C-4C94-9682-EBAA358C7830}">
      <dgm:prSet/>
      <dgm:spPr/>
      <dgm:t>
        <a:bodyPr/>
        <a:lstStyle/>
        <a:p>
          <a:endParaRPr lang="ru-RU"/>
        </a:p>
      </dgm:t>
    </dgm:pt>
    <dgm:pt modelId="{C507840E-7752-4BF3-92D1-BEF942D0AD4F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400" dirty="0" smtClean="0"/>
            <a:t>Барьеры восприятия (коммуникации</a:t>
          </a:r>
          <a:r>
            <a:rPr lang="ru-RU" sz="2700" dirty="0" smtClean="0"/>
            <a:t>)</a:t>
          </a:r>
          <a:endParaRPr lang="ru-RU" sz="2700" dirty="0"/>
        </a:p>
      </dgm:t>
    </dgm:pt>
    <dgm:pt modelId="{D0AA5CA9-0CA6-4754-A328-5F401B89AF69}" type="parTrans" cxnId="{B3895906-0790-4C7E-8E2A-35E3C66FE728}">
      <dgm:prSet/>
      <dgm:spPr/>
      <dgm:t>
        <a:bodyPr/>
        <a:lstStyle/>
        <a:p>
          <a:endParaRPr lang="ru-RU"/>
        </a:p>
      </dgm:t>
    </dgm:pt>
    <dgm:pt modelId="{626EF019-DF7C-41AB-B895-105F57A3FDFA}" type="sibTrans" cxnId="{B3895906-0790-4C7E-8E2A-35E3C66FE728}">
      <dgm:prSet/>
      <dgm:spPr/>
      <dgm:t>
        <a:bodyPr/>
        <a:lstStyle/>
        <a:p>
          <a:endParaRPr lang="ru-RU"/>
        </a:p>
      </dgm:t>
    </dgm:pt>
    <dgm:pt modelId="{28463C25-2039-4099-A693-E0340E4EA443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400" dirty="0" smtClean="0"/>
            <a:t>Правила эффективного общения с пациентами</a:t>
          </a:r>
          <a:endParaRPr lang="ru-RU" sz="2400" dirty="0"/>
        </a:p>
      </dgm:t>
    </dgm:pt>
    <dgm:pt modelId="{381FAE7B-288E-4EE7-A6DD-BBBF56B3D419}" type="parTrans" cxnId="{989BC34F-157D-4A0B-966E-9391729F82E7}">
      <dgm:prSet/>
      <dgm:spPr/>
      <dgm:t>
        <a:bodyPr/>
        <a:lstStyle/>
        <a:p>
          <a:endParaRPr lang="ru-RU"/>
        </a:p>
      </dgm:t>
    </dgm:pt>
    <dgm:pt modelId="{223DF970-9CA2-4516-8E43-685D3D2EEE67}" type="sibTrans" cxnId="{989BC34F-157D-4A0B-966E-9391729F82E7}">
      <dgm:prSet/>
      <dgm:spPr/>
      <dgm:t>
        <a:bodyPr/>
        <a:lstStyle/>
        <a:p>
          <a:endParaRPr lang="ru-RU"/>
        </a:p>
      </dgm:t>
    </dgm:pt>
    <dgm:pt modelId="{7C9A6D16-61BA-4A3E-B2C5-227FE6DD7C11}">
      <dgm:prSet phldrT="[Текст]" custT="1"/>
      <dgm:spPr/>
      <dgm:t>
        <a:bodyPr/>
        <a:lstStyle/>
        <a:p>
          <a:r>
            <a:rPr lang="ru-RU" sz="2400" dirty="0" smtClean="0"/>
            <a:t>Основные правила профилактики профессионального выгорания</a:t>
          </a:r>
          <a:endParaRPr lang="ru-RU" sz="2400" dirty="0"/>
        </a:p>
      </dgm:t>
    </dgm:pt>
    <dgm:pt modelId="{C435DEFA-7DA0-4DFA-A105-8C79749B2DC7}" type="parTrans" cxnId="{170B8263-35AA-4CE8-998D-665DF3F81EE3}">
      <dgm:prSet/>
      <dgm:spPr/>
      <dgm:t>
        <a:bodyPr/>
        <a:lstStyle/>
        <a:p>
          <a:endParaRPr lang="ru-RU"/>
        </a:p>
      </dgm:t>
    </dgm:pt>
    <dgm:pt modelId="{4F751CF3-2D41-4191-ADA7-A051E3194A9C}" type="sibTrans" cxnId="{170B8263-35AA-4CE8-998D-665DF3F81EE3}">
      <dgm:prSet/>
      <dgm:spPr/>
      <dgm:t>
        <a:bodyPr/>
        <a:lstStyle/>
        <a:p>
          <a:endParaRPr lang="ru-RU"/>
        </a:p>
      </dgm:t>
    </dgm:pt>
    <dgm:pt modelId="{CF257E07-3E66-4A99-90C4-5A2B1FD82B78}" type="pres">
      <dgm:prSet presAssocID="{4758F934-20F5-4FB8-9E60-E349F2D921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3DED8C-03BB-4B8C-945A-810B4B6823B6}" type="pres">
      <dgm:prSet presAssocID="{EB9B584B-4225-4C83-B9B4-692E19D58C5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B9E6E-2C8F-471F-8C90-A9701C1FB399}" type="pres">
      <dgm:prSet presAssocID="{C05349BE-7FAB-4EC9-AC24-DE0B593E6A9A}" presName="sibTrans" presStyleCnt="0"/>
      <dgm:spPr/>
    </dgm:pt>
    <dgm:pt modelId="{D991B2B7-855A-4726-90F6-1211F7C46149}" type="pres">
      <dgm:prSet presAssocID="{C507840E-7752-4BF3-92D1-BEF942D0AD4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9F66C4-44FC-4E80-A9BE-20CC2F87CBBE}" type="pres">
      <dgm:prSet presAssocID="{626EF019-DF7C-41AB-B895-105F57A3FDFA}" presName="sibTrans" presStyleCnt="0"/>
      <dgm:spPr/>
    </dgm:pt>
    <dgm:pt modelId="{035CE303-A7CB-437F-AC1E-711417378894}" type="pres">
      <dgm:prSet presAssocID="{28463C25-2039-4099-A693-E0340E4EA44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A4B77-61C7-458B-83A8-B842EBE5CBD0}" type="pres">
      <dgm:prSet presAssocID="{223DF970-9CA2-4516-8E43-685D3D2EEE67}" presName="sibTrans" presStyleCnt="0"/>
      <dgm:spPr/>
    </dgm:pt>
    <dgm:pt modelId="{32D86FB8-6586-4475-B816-460993B564B1}" type="pres">
      <dgm:prSet presAssocID="{7C9A6D16-61BA-4A3E-B2C5-227FE6DD7C1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0B8263-35AA-4CE8-998D-665DF3F81EE3}" srcId="{4758F934-20F5-4FB8-9E60-E349F2D92111}" destId="{7C9A6D16-61BA-4A3E-B2C5-227FE6DD7C11}" srcOrd="3" destOrd="0" parTransId="{C435DEFA-7DA0-4DFA-A105-8C79749B2DC7}" sibTransId="{4F751CF3-2D41-4191-ADA7-A051E3194A9C}"/>
    <dgm:cxn modelId="{BA24CC4F-F949-4337-A6BF-9B2810998BE2}" type="presOf" srcId="{28463C25-2039-4099-A693-E0340E4EA443}" destId="{035CE303-A7CB-437F-AC1E-711417378894}" srcOrd="0" destOrd="0" presId="urn:microsoft.com/office/officeart/2005/8/layout/default"/>
    <dgm:cxn modelId="{7C45E5C4-036C-4C94-9682-EBAA358C7830}" srcId="{4758F934-20F5-4FB8-9E60-E349F2D92111}" destId="{EB9B584B-4225-4C83-B9B4-692E19D58C57}" srcOrd="0" destOrd="0" parTransId="{ED50BAE2-A3DA-4617-967B-F32539C5D87C}" sibTransId="{C05349BE-7FAB-4EC9-AC24-DE0B593E6A9A}"/>
    <dgm:cxn modelId="{3D619A27-0218-4D2A-A78C-F0DA2542C813}" type="presOf" srcId="{EB9B584B-4225-4C83-B9B4-692E19D58C57}" destId="{193DED8C-03BB-4B8C-945A-810B4B6823B6}" srcOrd="0" destOrd="0" presId="urn:microsoft.com/office/officeart/2005/8/layout/default"/>
    <dgm:cxn modelId="{B3895906-0790-4C7E-8E2A-35E3C66FE728}" srcId="{4758F934-20F5-4FB8-9E60-E349F2D92111}" destId="{C507840E-7752-4BF3-92D1-BEF942D0AD4F}" srcOrd="1" destOrd="0" parTransId="{D0AA5CA9-0CA6-4754-A328-5F401B89AF69}" sibTransId="{626EF019-DF7C-41AB-B895-105F57A3FDFA}"/>
    <dgm:cxn modelId="{2B15FB63-FF7B-4D69-BDA5-DB80A91C0E15}" type="presOf" srcId="{4758F934-20F5-4FB8-9E60-E349F2D92111}" destId="{CF257E07-3E66-4A99-90C4-5A2B1FD82B78}" srcOrd="0" destOrd="0" presId="urn:microsoft.com/office/officeart/2005/8/layout/default"/>
    <dgm:cxn modelId="{6C8D32DF-372E-491F-B792-A3477BE3E0AF}" type="presOf" srcId="{C507840E-7752-4BF3-92D1-BEF942D0AD4F}" destId="{D991B2B7-855A-4726-90F6-1211F7C46149}" srcOrd="0" destOrd="0" presId="urn:microsoft.com/office/officeart/2005/8/layout/default"/>
    <dgm:cxn modelId="{989BC34F-157D-4A0B-966E-9391729F82E7}" srcId="{4758F934-20F5-4FB8-9E60-E349F2D92111}" destId="{28463C25-2039-4099-A693-E0340E4EA443}" srcOrd="2" destOrd="0" parTransId="{381FAE7B-288E-4EE7-A6DD-BBBF56B3D419}" sibTransId="{223DF970-9CA2-4516-8E43-685D3D2EEE67}"/>
    <dgm:cxn modelId="{0A52F8F7-BCA6-48F2-9D3D-CDBF7A996DD9}" type="presOf" srcId="{7C9A6D16-61BA-4A3E-B2C5-227FE6DD7C11}" destId="{32D86FB8-6586-4475-B816-460993B564B1}" srcOrd="0" destOrd="0" presId="urn:microsoft.com/office/officeart/2005/8/layout/default"/>
    <dgm:cxn modelId="{3C9263E7-ABFA-4ABA-9DE8-CE7CBF94992E}" type="presParOf" srcId="{CF257E07-3E66-4A99-90C4-5A2B1FD82B78}" destId="{193DED8C-03BB-4B8C-945A-810B4B6823B6}" srcOrd="0" destOrd="0" presId="urn:microsoft.com/office/officeart/2005/8/layout/default"/>
    <dgm:cxn modelId="{F40956E5-9644-4642-A774-1A491092EC0D}" type="presParOf" srcId="{CF257E07-3E66-4A99-90C4-5A2B1FD82B78}" destId="{3FCB9E6E-2C8F-471F-8C90-A9701C1FB399}" srcOrd="1" destOrd="0" presId="urn:microsoft.com/office/officeart/2005/8/layout/default"/>
    <dgm:cxn modelId="{A975EC52-FD78-41D4-AB9A-7A581C79C925}" type="presParOf" srcId="{CF257E07-3E66-4A99-90C4-5A2B1FD82B78}" destId="{D991B2B7-855A-4726-90F6-1211F7C46149}" srcOrd="2" destOrd="0" presId="urn:microsoft.com/office/officeart/2005/8/layout/default"/>
    <dgm:cxn modelId="{9D4100C3-E503-4DFE-BAD2-15BD6BC6357D}" type="presParOf" srcId="{CF257E07-3E66-4A99-90C4-5A2B1FD82B78}" destId="{1E9F66C4-44FC-4E80-A9BE-20CC2F87CBBE}" srcOrd="3" destOrd="0" presId="urn:microsoft.com/office/officeart/2005/8/layout/default"/>
    <dgm:cxn modelId="{55438A3D-6FEE-45D6-8EA5-CA261A163456}" type="presParOf" srcId="{CF257E07-3E66-4A99-90C4-5A2B1FD82B78}" destId="{035CE303-A7CB-437F-AC1E-711417378894}" srcOrd="4" destOrd="0" presId="urn:microsoft.com/office/officeart/2005/8/layout/default"/>
    <dgm:cxn modelId="{48E5C411-4404-4982-BAF3-90559D2404B8}" type="presParOf" srcId="{CF257E07-3E66-4A99-90C4-5A2B1FD82B78}" destId="{C82A4B77-61C7-458B-83A8-B842EBE5CBD0}" srcOrd="5" destOrd="0" presId="urn:microsoft.com/office/officeart/2005/8/layout/default"/>
    <dgm:cxn modelId="{BBB26E8A-F4C0-4C94-95EE-122EDF1EC109}" type="presParOf" srcId="{CF257E07-3E66-4A99-90C4-5A2B1FD82B78}" destId="{32D86FB8-6586-4475-B816-460993B564B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519DAD-6CEE-42B8-975E-E35D744C392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EFFC48-B159-4B6F-BB36-5F502FE8C682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accent2"/>
              </a:solidFill>
            </a:rPr>
            <a:t>Обучающие программы</a:t>
          </a:r>
          <a:endParaRPr lang="ru-RU" sz="2000" b="1" dirty="0">
            <a:solidFill>
              <a:schemeClr val="accent2"/>
            </a:solidFill>
          </a:endParaRPr>
        </a:p>
      </dgm:t>
    </dgm:pt>
    <dgm:pt modelId="{07902E68-7217-40EB-B449-771649BCD275}" type="parTrans" cxnId="{FAED9271-8E4E-4566-9059-CD4CED6CDB39}">
      <dgm:prSet/>
      <dgm:spPr/>
      <dgm:t>
        <a:bodyPr/>
        <a:lstStyle/>
        <a:p>
          <a:pPr algn="ctr"/>
          <a:endParaRPr lang="ru-RU"/>
        </a:p>
      </dgm:t>
    </dgm:pt>
    <dgm:pt modelId="{C47A0616-2414-4614-B504-63B9DBD606D1}" type="sibTrans" cxnId="{FAED9271-8E4E-4566-9059-CD4CED6CDB39}">
      <dgm:prSet/>
      <dgm:spPr/>
      <dgm:t>
        <a:bodyPr/>
        <a:lstStyle/>
        <a:p>
          <a:pPr algn="ctr"/>
          <a:endParaRPr lang="ru-RU"/>
        </a:p>
      </dgm:t>
    </dgm:pt>
    <dgm:pt modelId="{4B5015D3-9449-43AF-A7A0-DBB90ACE0E81}">
      <dgm:prSet phldrT="[Текст]"/>
      <dgm:spPr>
        <a:solidFill>
          <a:srgbClr val="539042"/>
        </a:solidFill>
      </dgm:spPr>
      <dgm:t>
        <a:bodyPr/>
        <a:lstStyle/>
        <a:p>
          <a:pPr algn="ctr"/>
          <a:endParaRPr lang="ru-RU" dirty="0" smtClean="0"/>
        </a:p>
        <a:p>
          <a:pPr algn="ctr"/>
          <a:r>
            <a:rPr lang="ru-RU" dirty="0" smtClean="0"/>
            <a:t>Для</a:t>
          </a:r>
          <a:r>
            <a:rPr lang="ru-RU" baseline="0" dirty="0" smtClean="0"/>
            <a:t> операционных медсестер</a:t>
          </a:r>
          <a:endParaRPr lang="ru-RU" dirty="0"/>
        </a:p>
      </dgm:t>
    </dgm:pt>
    <dgm:pt modelId="{0F8D1CCC-392D-4048-B96B-E4C897F936FF}" type="parTrans" cxnId="{375B8D00-45AC-4715-8FCB-13FF18B515A3}">
      <dgm:prSet/>
      <dgm:spPr/>
      <dgm:t>
        <a:bodyPr/>
        <a:lstStyle/>
        <a:p>
          <a:pPr algn="ctr"/>
          <a:endParaRPr lang="ru-RU"/>
        </a:p>
      </dgm:t>
    </dgm:pt>
    <dgm:pt modelId="{54CBFFC5-A44A-4405-9619-FF0C2C616DB0}" type="sibTrans" cxnId="{375B8D00-45AC-4715-8FCB-13FF18B515A3}">
      <dgm:prSet/>
      <dgm:spPr/>
      <dgm:t>
        <a:bodyPr/>
        <a:lstStyle/>
        <a:p>
          <a:pPr algn="ctr"/>
          <a:endParaRPr lang="ru-RU"/>
        </a:p>
      </dgm:t>
    </dgm:pt>
    <dgm:pt modelId="{A3FD7EFA-8BA7-4A40-B481-FF924A10121E}">
      <dgm:prSet phldrT="[Текст]"/>
      <dgm:spPr/>
      <dgm:t>
        <a:bodyPr/>
        <a:lstStyle/>
        <a:p>
          <a:pPr algn="l"/>
          <a:r>
            <a:rPr lang="ru-RU" dirty="0" smtClean="0"/>
            <a:t>Мастер-классы</a:t>
          </a:r>
          <a:endParaRPr lang="ru-RU" dirty="0"/>
        </a:p>
      </dgm:t>
    </dgm:pt>
    <dgm:pt modelId="{8D18E913-4C1B-4910-854B-B497886B7090}" type="parTrans" cxnId="{97B9C57C-5DA1-453B-9FA4-100D7F69BF61}">
      <dgm:prSet/>
      <dgm:spPr/>
      <dgm:t>
        <a:bodyPr/>
        <a:lstStyle/>
        <a:p>
          <a:pPr algn="ctr"/>
          <a:endParaRPr lang="ru-RU"/>
        </a:p>
      </dgm:t>
    </dgm:pt>
    <dgm:pt modelId="{8FCDBE99-4833-42B4-A2D3-5E9DDD99984A}" type="sibTrans" cxnId="{97B9C57C-5DA1-453B-9FA4-100D7F69BF61}">
      <dgm:prSet/>
      <dgm:spPr/>
      <dgm:t>
        <a:bodyPr/>
        <a:lstStyle/>
        <a:p>
          <a:pPr algn="ctr"/>
          <a:endParaRPr lang="ru-RU"/>
        </a:p>
      </dgm:t>
    </dgm:pt>
    <dgm:pt modelId="{C1B55681-0667-4A7A-AC7D-C970B4B2F17F}">
      <dgm:prSet phldrT="[Текст]"/>
      <dgm:spPr>
        <a:solidFill>
          <a:schemeClr val="accent1"/>
        </a:solidFill>
      </dgm:spPr>
      <dgm:t>
        <a:bodyPr/>
        <a:lstStyle/>
        <a:p>
          <a:pPr algn="ctr"/>
          <a:r>
            <a:rPr lang="ru-RU" dirty="0" smtClean="0"/>
            <a:t>Дистанционное обучение</a:t>
          </a:r>
          <a:endParaRPr lang="ru-RU" dirty="0"/>
        </a:p>
      </dgm:t>
    </dgm:pt>
    <dgm:pt modelId="{DC97C522-5749-46AF-9D9A-54F3E5945613}" type="parTrans" cxnId="{95594415-8214-46DC-9D7C-5A7150064B71}">
      <dgm:prSet/>
      <dgm:spPr/>
      <dgm:t>
        <a:bodyPr/>
        <a:lstStyle/>
        <a:p>
          <a:pPr algn="ctr"/>
          <a:endParaRPr lang="ru-RU"/>
        </a:p>
      </dgm:t>
    </dgm:pt>
    <dgm:pt modelId="{2D641DD5-B9F8-414F-9091-25237AB16D51}" type="sibTrans" cxnId="{95594415-8214-46DC-9D7C-5A7150064B71}">
      <dgm:prSet/>
      <dgm:spPr/>
      <dgm:t>
        <a:bodyPr/>
        <a:lstStyle/>
        <a:p>
          <a:pPr algn="ctr"/>
          <a:endParaRPr lang="ru-RU"/>
        </a:p>
      </dgm:t>
    </dgm:pt>
    <dgm:pt modelId="{F9667FBC-1FF2-4D35-9111-738511B06FF5}">
      <dgm:prSet phldrT="[Текст]"/>
      <dgm:spPr/>
      <dgm:t>
        <a:bodyPr/>
        <a:lstStyle/>
        <a:p>
          <a:endParaRPr lang="ru-RU"/>
        </a:p>
      </dgm:t>
    </dgm:pt>
    <dgm:pt modelId="{72353095-CC7E-435D-B6D7-418E8F5E6040}" type="parTrans" cxnId="{48D31743-59BD-458E-8CD0-89008B7AA3FB}">
      <dgm:prSet/>
      <dgm:spPr/>
      <dgm:t>
        <a:bodyPr/>
        <a:lstStyle/>
        <a:p>
          <a:pPr algn="ctr"/>
          <a:endParaRPr lang="ru-RU"/>
        </a:p>
      </dgm:t>
    </dgm:pt>
    <dgm:pt modelId="{B10670D1-0E88-4128-A2C9-9253F522C213}" type="sibTrans" cxnId="{48D31743-59BD-458E-8CD0-89008B7AA3FB}">
      <dgm:prSet/>
      <dgm:spPr/>
      <dgm:t>
        <a:bodyPr/>
        <a:lstStyle/>
        <a:p>
          <a:pPr algn="ctr"/>
          <a:endParaRPr lang="ru-RU"/>
        </a:p>
      </dgm:t>
    </dgm:pt>
    <dgm:pt modelId="{F244FB14-AD04-404B-9787-F29D358813BF}">
      <dgm:prSet/>
      <dgm:spPr>
        <a:solidFill>
          <a:srgbClr val="539042"/>
        </a:solidFill>
      </dgm:spPr>
      <dgm:t>
        <a:bodyPr/>
        <a:lstStyle/>
        <a:p>
          <a:endParaRPr lang="ru-RU" dirty="0" smtClean="0"/>
        </a:p>
        <a:p>
          <a:r>
            <a:rPr lang="ru-RU" dirty="0" smtClean="0"/>
            <a:t>Для медсестер-анестезисток</a:t>
          </a:r>
          <a:endParaRPr lang="ru-RU" dirty="0"/>
        </a:p>
      </dgm:t>
    </dgm:pt>
    <dgm:pt modelId="{7FD85634-0C0B-4FA9-ABC3-EAA6201D5E92}" type="parTrans" cxnId="{C83F0A40-5CFE-4FB5-9F2F-5FCC23232F6D}">
      <dgm:prSet/>
      <dgm:spPr/>
      <dgm:t>
        <a:bodyPr/>
        <a:lstStyle/>
        <a:p>
          <a:endParaRPr lang="ru-RU"/>
        </a:p>
      </dgm:t>
    </dgm:pt>
    <dgm:pt modelId="{3A848329-4D4A-4436-9D78-8A9B7F4277DF}" type="sibTrans" cxnId="{C83F0A40-5CFE-4FB5-9F2F-5FCC23232F6D}">
      <dgm:prSet/>
      <dgm:spPr/>
      <dgm:t>
        <a:bodyPr/>
        <a:lstStyle/>
        <a:p>
          <a:endParaRPr lang="ru-RU"/>
        </a:p>
      </dgm:t>
    </dgm:pt>
    <dgm:pt modelId="{1F51F767-D06F-4FEB-8CE1-3ED4BF465F0D}" type="pres">
      <dgm:prSet presAssocID="{CA519DAD-6CEE-42B8-975E-E35D744C392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003F2-3CAF-4E2F-8043-307E6450810F}" type="pres">
      <dgm:prSet presAssocID="{CA519DAD-6CEE-42B8-975E-E35D744C392C}" presName="matrix" presStyleCnt="0"/>
      <dgm:spPr/>
    </dgm:pt>
    <dgm:pt modelId="{3306FBB3-D71D-4D8F-A858-88D267BBB643}" type="pres">
      <dgm:prSet presAssocID="{CA519DAD-6CEE-42B8-975E-E35D744C392C}" presName="tile1" presStyleLbl="node1" presStyleIdx="0" presStyleCnt="4"/>
      <dgm:spPr/>
      <dgm:t>
        <a:bodyPr/>
        <a:lstStyle/>
        <a:p>
          <a:endParaRPr lang="ru-RU"/>
        </a:p>
      </dgm:t>
    </dgm:pt>
    <dgm:pt modelId="{954F8B96-F695-4A7B-8419-F11E5CB1EA2C}" type="pres">
      <dgm:prSet presAssocID="{CA519DAD-6CEE-42B8-975E-E35D744C39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3FA17-3588-4347-9F44-753EC1BBD5AF}" type="pres">
      <dgm:prSet presAssocID="{CA519DAD-6CEE-42B8-975E-E35D744C392C}" presName="tile2" presStyleLbl="node1" presStyleIdx="1" presStyleCnt="4"/>
      <dgm:spPr/>
      <dgm:t>
        <a:bodyPr/>
        <a:lstStyle/>
        <a:p>
          <a:endParaRPr lang="ru-RU"/>
        </a:p>
      </dgm:t>
    </dgm:pt>
    <dgm:pt modelId="{CAEB6855-3076-44C2-87B4-50941A9BD32B}" type="pres">
      <dgm:prSet presAssocID="{CA519DAD-6CEE-42B8-975E-E35D744C39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34DC9-FCAD-461E-BA02-5CD738F8BB7C}" type="pres">
      <dgm:prSet presAssocID="{CA519DAD-6CEE-42B8-975E-E35D744C392C}" presName="tile3" presStyleLbl="node1" presStyleIdx="2" presStyleCnt="4" custLinFactNeighborX="2198" custLinFactNeighborY="10726"/>
      <dgm:spPr/>
      <dgm:t>
        <a:bodyPr/>
        <a:lstStyle/>
        <a:p>
          <a:endParaRPr lang="ru-RU"/>
        </a:p>
      </dgm:t>
    </dgm:pt>
    <dgm:pt modelId="{28A374F1-6085-49BF-94C5-E91406B79585}" type="pres">
      <dgm:prSet presAssocID="{CA519DAD-6CEE-42B8-975E-E35D744C39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F263F-85B7-4E0F-8C5B-AE97AA079B86}" type="pres">
      <dgm:prSet presAssocID="{CA519DAD-6CEE-42B8-975E-E35D744C392C}" presName="tile4" presStyleLbl="node1" presStyleIdx="3" presStyleCnt="4" custLinFactNeighborX="2362" custLinFactNeighborY="0"/>
      <dgm:spPr/>
      <dgm:t>
        <a:bodyPr/>
        <a:lstStyle/>
        <a:p>
          <a:endParaRPr lang="ru-RU"/>
        </a:p>
      </dgm:t>
    </dgm:pt>
    <dgm:pt modelId="{FE7A7D66-B7BB-428D-988A-2490EDCA64DD}" type="pres">
      <dgm:prSet presAssocID="{CA519DAD-6CEE-42B8-975E-E35D744C39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F7B85-7B7E-4D3A-980A-1EA9AD4C99AE}" type="pres">
      <dgm:prSet presAssocID="{CA519DAD-6CEE-42B8-975E-E35D744C392C}" presName="centerTile" presStyleLbl="fgShp" presStyleIdx="0" presStyleCnt="1" custScaleX="113553" custScaleY="144139" custLinFactNeighborX="-3663" custLinFactNeighborY="1126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06C04AE-2776-4A8B-A44F-B9E7283E9AFF}" type="presOf" srcId="{CAEFFC48-B159-4B6F-BB36-5F502FE8C682}" destId="{649F7B85-7B7E-4D3A-980A-1EA9AD4C99AE}" srcOrd="0" destOrd="0" presId="urn:microsoft.com/office/officeart/2005/8/layout/matrix1"/>
    <dgm:cxn modelId="{FAED9271-8E4E-4566-9059-CD4CED6CDB39}" srcId="{CA519DAD-6CEE-42B8-975E-E35D744C392C}" destId="{CAEFFC48-B159-4B6F-BB36-5F502FE8C682}" srcOrd="0" destOrd="0" parTransId="{07902E68-7217-40EB-B449-771649BCD275}" sibTransId="{C47A0616-2414-4614-B504-63B9DBD606D1}"/>
    <dgm:cxn modelId="{A4A8C89A-1746-4183-BD4C-9F7E7FE5E6DC}" type="presOf" srcId="{4B5015D3-9449-43AF-A7A0-DBB90ACE0E81}" destId="{954F8B96-F695-4A7B-8419-F11E5CB1EA2C}" srcOrd="1" destOrd="0" presId="urn:microsoft.com/office/officeart/2005/8/layout/matrix1"/>
    <dgm:cxn modelId="{DC3CB3B2-CA6E-40FE-A52B-04C1C99CB364}" type="presOf" srcId="{CA519DAD-6CEE-42B8-975E-E35D744C392C}" destId="{1F51F767-D06F-4FEB-8CE1-3ED4BF465F0D}" srcOrd="0" destOrd="0" presId="urn:microsoft.com/office/officeart/2005/8/layout/matrix1"/>
    <dgm:cxn modelId="{E3C0C022-F29D-4DDE-A304-D1C81DDD88CF}" type="presOf" srcId="{F244FB14-AD04-404B-9787-F29D358813BF}" destId="{7EE3FA17-3588-4347-9F44-753EC1BBD5AF}" srcOrd="0" destOrd="0" presId="urn:microsoft.com/office/officeart/2005/8/layout/matrix1"/>
    <dgm:cxn modelId="{098FB96A-518C-4B8B-AD93-203F96A1B803}" type="presOf" srcId="{C1B55681-0667-4A7A-AC7D-C970B4B2F17F}" destId="{634F263F-85B7-4E0F-8C5B-AE97AA079B86}" srcOrd="0" destOrd="0" presId="urn:microsoft.com/office/officeart/2005/8/layout/matrix1"/>
    <dgm:cxn modelId="{97BEF53B-F311-4175-AF52-A1A709E29A95}" type="presOf" srcId="{4B5015D3-9449-43AF-A7A0-DBB90ACE0E81}" destId="{3306FBB3-D71D-4D8F-A858-88D267BBB643}" srcOrd="0" destOrd="0" presId="urn:microsoft.com/office/officeart/2005/8/layout/matrix1"/>
    <dgm:cxn modelId="{375B8D00-45AC-4715-8FCB-13FF18B515A3}" srcId="{CAEFFC48-B159-4B6F-BB36-5F502FE8C682}" destId="{4B5015D3-9449-43AF-A7A0-DBB90ACE0E81}" srcOrd="0" destOrd="0" parTransId="{0F8D1CCC-392D-4048-B96B-E4C897F936FF}" sibTransId="{54CBFFC5-A44A-4405-9619-FF0C2C616DB0}"/>
    <dgm:cxn modelId="{C83F0A40-5CFE-4FB5-9F2F-5FCC23232F6D}" srcId="{CAEFFC48-B159-4B6F-BB36-5F502FE8C682}" destId="{F244FB14-AD04-404B-9787-F29D358813BF}" srcOrd="1" destOrd="0" parTransId="{7FD85634-0C0B-4FA9-ABC3-EAA6201D5E92}" sibTransId="{3A848329-4D4A-4436-9D78-8A9B7F4277DF}"/>
    <dgm:cxn modelId="{84A3EBD7-EA92-4830-A802-37D7842D77D3}" type="presOf" srcId="{A3FD7EFA-8BA7-4A40-B481-FF924A10121E}" destId="{28A374F1-6085-49BF-94C5-E91406B79585}" srcOrd="1" destOrd="0" presId="urn:microsoft.com/office/officeart/2005/8/layout/matrix1"/>
    <dgm:cxn modelId="{48D31743-59BD-458E-8CD0-89008B7AA3FB}" srcId="{CAEFFC48-B159-4B6F-BB36-5F502FE8C682}" destId="{F9667FBC-1FF2-4D35-9111-738511B06FF5}" srcOrd="4" destOrd="0" parTransId="{72353095-CC7E-435D-B6D7-418E8F5E6040}" sibTransId="{B10670D1-0E88-4128-A2C9-9253F522C213}"/>
    <dgm:cxn modelId="{FDDD1B45-C070-4B60-B0CD-1EB52FDDBAE1}" type="presOf" srcId="{A3FD7EFA-8BA7-4A40-B481-FF924A10121E}" destId="{35F34DC9-FCAD-461E-BA02-5CD738F8BB7C}" srcOrd="0" destOrd="0" presId="urn:microsoft.com/office/officeart/2005/8/layout/matrix1"/>
    <dgm:cxn modelId="{97B9C57C-5DA1-453B-9FA4-100D7F69BF61}" srcId="{CAEFFC48-B159-4B6F-BB36-5F502FE8C682}" destId="{A3FD7EFA-8BA7-4A40-B481-FF924A10121E}" srcOrd="2" destOrd="0" parTransId="{8D18E913-4C1B-4910-854B-B497886B7090}" sibTransId="{8FCDBE99-4833-42B4-A2D3-5E9DDD99984A}"/>
    <dgm:cxn modelId="{95594415-8214-46DC-9D7C-5A7150064B71}" srcId="{CAEFFC48-B159-4B6F-BB36-5F502FE8C682}" destId="{C1B55681-0667-4A7A-AC7D-C970B4B2F17F}" srcOrd="3" destOrd="0" parTransId="{DC97C522-5749-46AF-9D9A-54F3E5945613}" sibTransId="{2D641DD5-B9F8-414F-9091-25237AB16D51}"/>
    <dgm:cxn modelId="{40D36D8E-6F90-4DB4-BE16-EC9D3D89011A}" type="presOf" srcId="{C1B55681-0667-4A7A-AC7D-C970B4B2F17F}" destId="{FE7A7D66-B7BB-428D-988A-2490EDCA64DD}" srcOrd="1" destOrd="0" presId="urn:microsoft.com/office/officeart/2005/8/layout/matrix1"/>
    <dgm:cxn modelId="{8DF2FF17-3471-4061-946F-8E725E3BC01B}" type="presOf" srcId="{F244FB14-AD04-404B-9787-F29D358813BF}" destId="{CAEB6855-3076-44C2-87B4-50941A9BD32B}" srcOrd="1" destOrd="0" presId="urn:microsoft.com/office/officeart/2005/8/layout/matrix1"/>
    <dgm:cxn modelId="{44B4EBD0-16E1-4925-98C6-6394969C1A28}" type="presParOf" srcId="{1F51F767-D06F-4FEB-8CE1-3ED4BF465F0D}" destId="{889003F2-3CAF-4E2F-8043-307E6450810F}" srcOrd="0" destOrd="0" presId="urn:microsoft.com/office/officeart/2005/8/layout/matrix1"/>
    <dgm:cxn modelId="{D0ED98AE-112E-42BE-BF0B-96ACB81B650B}" type="presParOf" srcId="{889003F2-3CAF-4E2F-8043-307E6450810F}" destId="{3306FBB3-D71D-4D8F-A858-88D267BBB643}" srcOrd="0" destOrd="0" presId="urn:microsoft.com/office/officeart/2005/8/layout/matrix1"/>
    <dgm:cxn modelId="{8B0C7171-53AF-4A38-91EE-D87488600F13}" type="presParOf" srcId="{889003F2-3CAF-4E2F-8043-307E6450810F}" destId="{954F8B96-F695-4A7B-8419-F11E5CB1EA2C}" srcOrd="1" destOrd="0" presId="urn:microsoft.com/office/officeart/2005/8/layout/matrix1"/>
    <dgm:cxn modelId="{9E9F586B-D059-425D-B9DD-553789D19BAA}" type="presParOf" srcId="{889003F2-3CAF-4E2F-8043-307E6450810F}" destId="{7EE3FA17-3588-4347-9F44-753EC1BBD5AF}" srcOrd="2" destOrd="0" presId="urn:microsoft.com/office/officeart/2005/8/layout/matrix1"/>
    <dgm:cxn modelId="{2915546C-AAE3-4B10-8FFB-385E089D7CE6}" type="presParOf" srcId="{889003F2-3CAF-4E2F-8043-307E6450810F}" destId="{CAEB6855-3076-44C2-87B4-50941A9BD32B}" srcOrd="3" destOrd="0" presId="urn:microsoft.com/office/officeart/2005/8/layout/matrix1"/>
    <dgm:cxn modelId="{C8DF9E06-55F5-449C-ACA0-6B0780502FDB}" type="presParOf" srcId="{889003F2-3CAF-4E2F-8043-307E6450810F}" destId="{35F34DC9-FCAD-461E-BA02-5CD738F8BB7C}" srcOrd="4" destOrd="0" presId="urn:microsoft.com/office/officeart/2005/8/layout/matrix1"/>
    <dgm:cxn modelId="{80CBFA63-F295-49BF-92E7-94D487AF9713}" type="presParOf" srcId="{889003F2-3CAF-4E2F-8043-307E6450810F}" destId="{28A374F1-6085-49BF-94C5-E91406B79585}" srcOrd="5" destOrd="0" presId="urn:microsoft.com/office/officeart/2005/8/layout/matrix1"/>
    <dgm:cxn modelId="{037483C6-E0D7-4890-A02F-1FB41609C16D}" type="presParOf" srcId="{889003F2-3CAF-4E2F-8043-307E6450810F}" destId="{634F263F-85B7-4E0F-8C5B-AE97AA079B86}" srcOrd="6" destOrd="0" presId="urn:microsoft.com/office/officeart/2005/8/layout/matrix1"/>
    <dgm:cxn modelId="{975D2DF0-E09E-48AF-8921-7115B20123F9}" type="presParOf" srcId="{889003F2-3CAF-4E2F-8043-307E6450810F}" destId="{FE7A7D66-B7BB-428D-988A-2490EDCA64DD}" srcOrd="7" destOrd="0" presId="urn:microsoft.com/office/officeart/2005/8/layout/matrix1"/>
    <dgm:cxn modelId="{69606535-1B29-44DE-9033-3251672331FE}" type="presParOf" srcId="{1F51F767-D06F-4FEB-8CE1-3ED4BF465F0D}" destId="{649F7B85-7B7E-4D3A-980A-1EA9AD4C99A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DED8C-03BB-4B8C-945A-810B4B6823B6}">
      <dsp:nvSpPr>
        <dsp:cNvPr id="0" name=""/>
        <dsp:cNvSpPr/>
      </dsp:nvSpPr>
      <dsp:spPr>
        <a:xfrm>
          <a:off x="170350" y="187"/>
          <a:ext cx="3335292" cy="200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Динамика психологического состояния пациента в стационаре</a:t>
          </a:r>
          <a:endParaRPr lang="ru-RU" sz="2400" kern="1200" dirty="0"/>
        </a:p>
      </dsp:txBody>
      <dsp:txXfrm>
        <a:off x="170350" y="187"/>
        <a:ext cx="3335292" cy="2001175"/>
      </dsp:txXfrm>
    </dsp:sp>
    <dsp:sp modelId="{D991B2B7-855A-4726-90F6-1211F7C46149}">
      <dsp:nvSpPr>
        <dsp:cNvPr id="0" name=""/>
        <dsp:cNvSpPr/>
      </dsp:nvSpPr>
      <dsp:spPr>
        <a:xfrm>
          <a:off x="3839172" y="187"/>
          <a:ext cx="3335292" cy="2001175"/>
        </a:xfrm>
        <a:prstGeom prst="rect">
          <a:avLst/>
        </a:prstGeom>
        <a:solidFill>
          <a:schemeClr val="accent5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Барьеры восприятия (коммуникации</a:t>
          </a:r>
          <a:r>
            <a:rPr lang="ru-RU" sz="2700" kern="1200" dirty="0" smtClean="0"/>
            <a:t>)</a:t>
          </a:r>
          <a:endParaRPr lang="ru-RU" sz="2700" kern="1200" dirty="0"/>
        </a:p>
      </dsp:txBody>
      <dsp:txXfrm>
        <a:off x="3839172" y="187"/>
        <a:ext cx="3335292" cy="2001175"/>
      </dsp:txXfrm>
    </dsp:sp>
    <dsp:sp modelId="{035CE303-A7CB-437F-AC1E-711417378894}">
      <dsp:nvSpPr>
        <dsp:cNvPr id="0" name=""/>
        <dsp:cNvSpPr/>
      </dsp:nvSpPr>
      <dsp:spPr>
        <a:xfrm>
          <a:off x="170350" y="2334892"/>
          <a:ext cx="3335292" cy="2001175"/>
        </a:xfrm>
        <a:prstGeom prst="rect">
          <a:avLst/>
        </a:prstGeom>
        <a:solidFill>
          <a:schemeClr val="accent5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Правила эффективного общения с пациентами</a:t>
          </a:r>
          <a:endParaRPr lang="ru-RU" sz="2400" kern="1200" dirty="0"/>
        </a:p>
      </dsp:txBody>
      <dsp:txXfrm>
        <a:off x="170350" y="2334892"/>
        <a:ext cx="3335292" cy="2001175"/>
      </dsp:txXfrm>
    </dsp:sp>
    <dsp:sp modelId="{32D86FB8-6586-4475-B816-460993B564B1}">
      <dsp:nvSpPr>
        <dsp:cNvPr id="0" name=""/>
        <dsp:cNvSpPr/>
      </dsp:nvSpPr>
      <dsp:spPr>
        <a:xfrm>
          <a:off x="3839172" y="2334892"/>
          <a:ext cx="3335292" cy="200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Основные правила профилактики профессионального выгорания</a:t>
          </a:r>
          <a:endParaRPr lang="ru-RU" sz="2400" kern="1200" dirty="0"/>
        </a:p>
      </dsp:txBody>
      <dsp:txXfrm>
        <a:off x="3839172" y="2334892"/>
        <a:ext cx="3335292" cy="2001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6FBB3-D71D-4D8F-A858-88D267BBB643}">
      <dsp:nvSpPr>
        <dsp:cNvPr id="0" name=""/>
        <dsp:cNvSpPr/>
      </dsp:nvSpPr>
      <dsp:spPr>
        <a:xfrm rot="16200000">
          <a:off x="500112" y="-500112"/>
          <a:ext cx="2276140" cy="3276364"/>
        </a:xfrm>
        <a:prstGeom prst="round1Rect">
          <a:avLst/>
        </a:prstGeom>
        <a:solidFill>
          <a:srgbClr val="53904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Для</a:t>
          </a:r>
          <a:r>
            <a:rPr lang="ru-RU" sz="2400" kern="1200" baseline="0" dirty="0" smtClean="0"/>
            <a:t> операционных медсестер</a:t>
          </a:r>
          <a:endParaRPr lang="ru-RU" sz="2400" kern="1200" dirty="0"/>
        </a:p>
      </dsp:txBody>
      <dsp:txXfrm rot="5400000">
        <a:off x="0" y="0"/>
        <a:ext cx="3276364" cy="1707105"/>
      </dsp:txXfrm>
    </dsp:sp>
    <dsp:sp modelId="{7EE3FA17-3588-4347-9F44-753EC1BBD5AF}">
      <dsp:nvSpPr>
        <dsp:cNvPr id="0" name=""/>
        <dsp:cNvSpPr/>
      </dsp:nvSpPr>
      <dsp:spPr>
        <a:xfrm>
          <a:off x="3276364" y="0"/>
          <a:ext cx="3276364" cy="2276140"/>
        </a:xfrm>
        <a:prstGeom prst="round1Rect">
          <a:avLst/>
        </a:prstGeom>
        <a:solidFill>
          <a:srgbClr val="53904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Для медсестер-анестезисток</a:t>
          </a:r>
          <a:endParaRPr lang="ru-RU" sz="2400" kern="1200" dirty="0"/>
        </a:p>
      </dsp:txBody>
      <dsp:txXfrm>
        <a:off x="3276364" y="0"/>
        <a:ext cx="3276364" cy="1707105"/>
      </dsp:txXfrm>
    </dsp:sp>
    <dsp:sp modelId="{35F34DC9-FCAD-461E-BA02-5CD738F8BB7C}">
      <dsp:nvSpPr>
        <dsp:cNvPr id="0" name=""/>
        <dsp:cNvSpPr/>
      </dsp:nvSpPr>
      <dsp:spPr>
        <a:xfrm rot="10800000">
          <a:off x="72014" y="2276140"/>
          <a:ext cx="3276364" cy="227614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Мастер-классы</a:t>
          </a:r>
          <a:endParaRPr lang="ru-RU" sz="2400" kern="1200" dirty="0"/>
        </a:p>
      </dsp:txBody>
      <dsp:txXfrm rot="10800000">
        <a:off x="72014" y="2845174"/>
        <a:ext cx="3276364" cy="1707105"/>
      </dsp:txXfrm>
    </dsp:sp>
    <dsp:sp modelId="{634F263F-85B7-4E0F-8C5B-AE97AA079B86}">
      <dsp:nvSpPr>
        <dsp:cNvPr id="0" name=""/>
        <dsp:cNvSpPr/>
      </dsp:nvSpPr>
      <dsp:spPr>
        <a:xfrm rot="5400000">
          <a:off x="3776476" y="1776028"/>
          <a:ext cx="2276140" cy="3276364"/>
        </a:xfrm>
        <a:prstGeom prst="round1Rect">
          <a:avLst/>
        </a:prstGeom>
        <a:solidFill>
          <a:schemeClr val="accent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Дистанционное обучение</a:t>
          </a:r>
          <a:endParaRPr lang="ru-RU" sz="2400" kern="1200" dirty="0"/>
        </a:p>
      </dsp:txBody>
      <dsp:txXfrm rot="-5400000">
        <a:off x="3276364" y="2845174"/>
        <a:ext cx="3276364" cy="1707105"/>
      </dsp:txXfrm>
    </dsp:sp>
    <dsp:sp modelId="{649F7B85-7B7E-4D3A-980A-1EA9AD4C99AE}">
      <dsp:nvSpPr>
        <dsp:cNvPr id="0" name=""/>
        <dsp:cNvSpPr/>
      </dsp:nvSpPr>
      <dsp:spPr>
        <a:xfrm>
          <a:off x="2088233" y="1584176"/>
          <a:ext cx="2232245" cy="1640402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/>
              </a:solidFill>
            </a:rPr>
            <a:t>Обучающие программы</a:t>
          </a:r>
          <a:endParaRPr lang="ru-RU" sz="2000" b="1" kern="1200" dirty="0">
            <a:solidFill>
              <a:schemeClr val="accent2"/>
            </a:solidFill>
          </a:endParaRPr>
        </a:p>
      </dsp:txBody>
      <dsp:txXfrm>
        <a:off x="2168311" y="1664254"/>
        <a:ext cx="2072089" cy="1480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E95D2-4ABA-4E85-9A37-FD1AF08ABAE9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9FC73-E828-43E8-82CB-28877CBE5E0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67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34541" y="4747295"/>
            <a:ext cx="5438140" cy="4466987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день! Уважаемые коллеги!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Рада приветствовать Вас!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предоставляется доклад на тему: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«Симуляционные технологии обучения персонала – профилактика осложнений в работе»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99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 психолог обсуждает такие вопросы как: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Изучение динамики психологического состояния пациента в стационаре.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Барьеры восприятия (коммуникации), из-за чего коммуникация может стать неэффективной. Это и смысловые и невербальные (семантические) барьеры и барьеры обратной связи, барьер установки.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обсуждаются правила эффективного общения с пациентами.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правила профилактики профессионального выгорания.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139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протяжении всего этого времени, с момента образования, Программа изменялась, как изменялся и наш подход к обучению. 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В 2016 г. при поддержке ДЗ прошли тренинги для медицинских сестер по профессиональной коммуникации и управлению личным состоянием на тему: «Пациентоориентированность и навыки совместной коммуникации». Мы решили, занятие с психологом, заменить на тренинг по этой теме и не ошиблись, так как увидели обратную связь от наших коллег и наибольшую эффективность.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тренингах наставник (психолог) помогает медицинским сестрам научиться правильно, общаться с пациентом, понимать его запросы и эффективно их разрешать, проявлять терпение и уважение к пациенту, родственникам, избегать конфликтных ситуаций или эффективно их решать.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274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занятий с психологом, обучающиеся выполняют задания со стандартизированными пациентами (актерами) по заранее созданным сценариям поведения, имитирующие различные заболевания, ситуации.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352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Компьютеризированная система мониторинга СМЦ позволяет записывать учебный процесс и анализировать действия, как отдельных специалистов, так и всей медицинской бригады, если это было общее задание. Это существенно повышает эффективность образовательного процесса. Для обсуждения используется комната для дебрифинга, куда выводится видеоматериал для общего просмотра выполненного задания и последующего обсуждения в группе.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5024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этот же день идет отработка профессиональных навыков с инструкторами симуляционного центра. Отрабатываются такие практические навыки как:</a:t>
            </a:r>
          </a:p>
          <a:p>
            <a:pPr lvl="0" fontAlgn="base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выполнения всех видов инъекций: внутрикожных, подкожных, внутримышечных, внутривенных капельных вливаний; постановка периферического катетера.</a:t>
            </a:r>
          </a:p>
          <a:p>
            <a:pPr lvl="0" fontAlgn="base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выполнения манипуляций по уходу за пациентом (уход за стомами, перевязки, позиционирование пациента в постели, профилактика пролежней и т.д.);</a:t>
            </a:r>
          </a:p>
          <a:p>
            <a:pPr lvl="0" fontAlgn="base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выполнения манипуляций по оценке состояния здоровья пациента;</a:t>
            </a:r>
          </a:p>
          <a:p>
            <a:pPr lvl="0" fontAlgn="base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деонтологические навыки общения с пациентом.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46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третий день обучения проводится деловая игра по типу соревнования (викторина). Игровая форма проведения этого занятия, соперничество между командами позволяет намного эффективнее активировать обучающихся мыслить и при необходимости повторить уже известный материал.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Проведение такого рода занятий позволяет эффективно тренировать и закреплять навыки, полученные в СМЦ, а в дальнейшем избегать осложнений в работе. 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18</a:t>
            </a:fld>
            <a:endParaRPr lang="ru-RU" dirty="0"/>
          </a:p>
        </p:txBody>
      </p:sp>
      <p:pic>
        <p:nvPicPr>
          <p:cNvPr id="1026" name="Picture 2" descr="C:\Users\User\Desktop\DSC044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8903"/>
            <a:ext cx="679767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171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период с сентября 2015 года (т.е. с момента открытия МСЦ)  по настоящее время по данной программе обучилось 311 медицинских сестер, как нашей больницы, так и других медицинских учреждений города Москвы. Как показала практика, оптимальный количественный состав группы -это 6-8 человек. Что позволяет наиболее эффективно проводить обучение и увеличить качество восприятия материала. 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За это время уже сложились традиции. Девиза СМЦ : «Практика – лучший учитель!» с этого начинается и заканчивается обучение курсантов.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011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МСЦ боткинской больницы не стоит на месте и появляются все новые и новые обучающие программы как для врачей, так и для среднего медицинского персонала.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Планируется ввести обучающие программы для операционных медицинских сестер, медицинских сестер анестезистов, тем более, что обучающие тренажеры позволяют разрабатывать задания для работы в команде. Есть возможность проводить мастер-классы,  дистанционное обучение персонала.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893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настоящий момент Департаментом здравоохранения города Москвы совместно с СМЦ Боткинской больницы проводится оценка профессиональных компетенций врачей города Москвы, так называемый «Стандарт Московского врача». В перспективе развития МСЦ и для повышения квалификации средних медицинских работников, должны  быть разработаны стандарты и для медицинских сестер города Москвы, чтобы выработать единую стратегию в системе непрерывного медицинского образования.  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998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Наша цель  - дать возможность медицинским сестрам развивать профессиональные компетенции, для минимизирования осложнений в работе, повышения качества оказания медицинской помощи, для повышения  своей самооценки, мотивировать сестер к самообразованию!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4859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Хотелось бы отметить, что у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спешность профессиональной деятельности медицинской сестры требует сформированности общих и профессиональных компетенций, необходимых для реализации их в практической деятельности.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продуктивных методов, способствующих сближению процесса обучения с реальной профессиональной средой и формированию практической компетентности медицинской сестры, является внедрение имитационных методов обучения.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998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1400" dirty="0" smtClean="0"/>
              <a:t>Образование – это не отрасль экономики. Оно само является жизненно важной функцией, условием существования общества и должно сопровождать каждого на протяжении всей жизни. Здесь как никогда важно понять, что тезис «образование на всю жизнь» безнадежно устарел. И главным сейчас является принцип «образование через всю жизнь».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54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866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Медицинский симуляционный центр (МСЦ) Боткинской больницы – уникальное учебное заведение, созданное по типу многопрофильной «Виртуальной клиники» на базе крупнейшей больницы им. С.П.Боткина. В МСЦ разработан полный комплекс учебных программ – от теоретических и симуляционных до практики в клинике многопрофильной больницы. 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Общее количество обученных специалистов в симуляционном центре за период с сентября 2015 г. по настоящее время - 14 364, из которых 5 251 средний медперсонал медицинских лечебных учреждений города Москвы.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77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Симуляционном медицинском центре имеются различные клиники. Клиника хирургии, эндоскопии, травматологии, урологии, гинекологии, нейрохирургии, ультразвуковой диагностики, офтальмологии, а также: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451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Симуляционном медицинском центре имеются различные клиники. Клиника хирургии, эндоскопии, травматологии, урологии, гинекологии, нейрохирургии, ультразвуковой диагностики, офтальмологии, а также: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939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Центр медицины катастроф </a:t>
            </a:r>
            <a:r>
              <a:rPr lang="ru-RU" sz="1400" baseline="0" dirty="0" smtClean="0"/>
              <a:t> представлен : </a:t>
            </a:r>
            <a:r>
              <a:rPr lang="ru-RU" sz="1400" dirty="0" smtClean="0"/>
              <a:t>макет техногенной катастрофы в метро</a:t>
            </a:r>
            <a:r>
              <a:rPr lang="ru-RU" sz="1400" baseline="0" dirty="0" smtClean="0"/>
              <a:t> и клиникой 5</a:t>
            </a:r>
            <a:r>
              <a:rPr lang="en-US" sz="1400" baseline="0" dirty="0" smtClean="0"/>
              <a:t>D</a:t>
            </a:r>
            <a:endParaRPr lang="ru-RU" sz="14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Хотелось бы немного рассказать о дополнительной профессиональной программе повышения квалификации: «Комплексное применение сестринских навыков в имитационных условиях».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ru-RU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программы заключается в отработке навыков выполнения сестринских манипуляций на симуляторах (фантомах и муляжах), обучению работы в команде, организации сестринской деятельности по уходу за пациентом с акцентом на его индивидуальные потребности, готовности и способности применять сестринские навыки при осуществлении практической сестринской деятельности, развитии навыков коммуникативного общения.</a:t>
            </a:r>
          </a:p>
          <a:p>
            <a:r>
              <a:rPr lang="ru-RU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Программа «Комплексное применение сестринских навыков в имитационных условиях» - это трехдневный курс обучения (18 часов), включающий: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205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Первый день – базовую сердечно-легочную реанимацию (СЛР) по единой программе, разработанной Европейским Советом по реанимации (ЕСР). Программа обучения включает лекционную часть в виде презентации и практическую часть с отработкой СЛР по протоколу в условиях палаты реанимации и медицины катастроф.</a:t>
            </a:r>
            <a:endParaRPr lang="ru-RU" sz="1400" dirty="0" smtClean="0"/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758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 день начинается с обязательного занятия с психологом. Тема занятия «Эффективные коммуникации с пациентами».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FC73-E828-43E8-82CB-28877CBE5E00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00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74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406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140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677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29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867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862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984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42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255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123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54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646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6838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08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0159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705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569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9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19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783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28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9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04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42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40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4B5ED-DCBA-4239-9FB8-D633740C6122}" type="datetimeFigureOut">
              <a:rPr lang="ru-RU" smtClean="0"/>
              <a:t>19.10.2017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FA0E500-8DFE-4247-B84A-B202DC3FA3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67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3163" y="2636912"/>
            <a:ext cx="7677915" cy="2592288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«Комплексное применение сестринских навыков в </a:t>
            </a:r>
            <a:r>
              <a:rPr lang="ru-RU" sz="4900" dirty="0" err="1" smtClean="0"/>
              <a:t>иммитационных</a:t>
            </a:r>
            <a:r>
              <a:rPr lang="ru-RU" sz="4900" dirty="0" smtClean="0"/>
              <a:t> условиях»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6821" y="5733256"/>
            <a:ext cx="7756520" cy="882119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sz="2400" dirty="0" smtClean="0"/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Главная медсестра ГБУЗ ГКБ им. С.П. Боткина ДЗМ  Волкова Н.А.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49877"/>
            <a:ext cx="871296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Общероссийская общественная организация </a:t>
            </a:r>
            <a:endParaRPr lang="ru-RU" sz="17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ctr"/>
            <a:r>
              <a:rPr lang="ru-RU" sz="17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«</a:t>
            </a:r>
            <a:r>
              <a:rPr lang="ru-RU" sz="17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Ассоциация медицинских сестер России»</a:t>
            </a:r>
            <a:br>
              <a:rPr lang="ru-RU" sz="17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ru-RU" sz="17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Региональная общественная организация медицинских сестер </a:t>
            </a:r>
            <a:endParaRPr lang="ru-RU" sz="17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ctr"/>
            <a:r>
              <a:rPr lang="ru-RU" sz="17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города </a:t>
            </a:r>
            <a:r>
              <a:rPr lang="ru-RU" sz="17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Москвы</a:t>
            </a:r>
            <a:r>
              <a:rPr lang="ru-RU" sz="17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ru-RU" sz="17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ru-RU" sz="17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56" y="149877"/>
            <a:ext cx="758843" cy="758843"/>
          </a:xfrm>
          <a:prstGeom prst="rect">
            <a:avLst/>
          </a:prstGeom>
        </p:spPr>
      </p:pic>
      <p:pic>
        <p:nvPicPr>
          <p:cNvPr id="6" name="Picture 2" descr="http://www.medsestre.ru/images/logo.gif"/>
          <p:cNvPicPr>
            <a:picLocks noChangeAspect="1" noChangeArrowheads="1"/>
          </p:cNvPicPr>
          <p:nvPr/>
        </p:nvPicPr>
        <p:blipFill>
          <a:blip r:embed="rId4" cstate="print"/>
          <a:srcRect r="86452" b="-6477"/>
          <a:stretch>
            <a:fillRect/>
          </a:stretch>
        </p:blipFill>
        <p:spPr bwMode="auto">
          <a:xfrm>
            <a:off x="445637" y="149877"/>
            <a:ext cx="814623" cy="814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237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083" y="476672"/>
            <a:ext cx="7088575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2"/>
                </a:solidFill>
              </a:rPr>
              <a:t>Цель программы: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628800"/>
            <a:ext cx="74154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Отработка навыков выполнения сестринских манипуляций на симуляторах (фантомах, муляжах)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Обучение работы в команде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Организация сестринской деятельности по уходу за пациентом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Готовность и способность применять сестринские навыки при осуществлении практической сестринской деятельности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Развитие навыков коммуникативного общения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617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823" y="5733256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1-й  ДЕНЬ:  СЕРДЕЧНО-ЛЕГОЧНАЯ РЕАНИМАЦИЯ (СЛР)</a:t>
            </a:r>
          </a:p>
        </p:txBody>
      </p:sp>
      <p:pic>
        <p:nvPicPr>
          <p:cNvPr id="1026" name="Picture 2" descr="C:\Users\User\Desktop\IMG_8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560840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8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103" y="-14437"/>
            <a:ext cx="8305800" cy="1143000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90118" y="5164772"/>
            <a:ext cx="8280400" cy="6477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2-й ДЕНЬ: ЗАНЯТИЕ С ПСИХОЛОГОМ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 rot="10800000" flipV="1">
            <a:off x="854298" y="781902"/>
            <a:ext cx="7128792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5673881"/>
            <a:ext cx="8760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2"/>
                </a:solidFill>
              </a:rPr>
              <a:t>Эффективные коммуникации с пациентами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10" name="Picture 2" descr="C:\Users\User\Desktop\DSC04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57063"/>
            <a:ext cx="6249452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4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512" y="5589240"/>
            <a:ext cx="830580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2-й ДЕНЬ: ЗАНЯТИЕ С ПСИХОЛОГОМ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08577724"/>
              </p:ext>
            </p:extLst>
          </p:nvPr>
        </p:nvGraphicFramePr>
        <p:xfrm>
          <a:off x="1336541" y="764704"/>
          <a:ext cx="7344816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01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201525"/>
            <a:ext cx="830580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ТРЕНИНГ С ПСИХОЛОГОМ</a:t>
            </a:r>
          </a:p>
        </p:txBody>
      </p:sp>
      <p:pic>
        <p:nvPicPr>
          <p:cNvPr id="3" name="Рисунок 2" descr="\\User-pykhtin\фотобанк\Сестринские навыки\IMG_005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r="6557"/>
          <a:stretch/>
        </p:blipFill>
        <p:spPr bwMode="auto">
          <a:xfrm>
            <a:off x="1691680" y="404664"/>
            <a:ext cx="6264696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252536" y="5766463"/>
            <a:ext cx="993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/>
                </a:solidFill>
              </a:rPr>
              <a:t>Пациентоориентированность</a:t>
            </a:r>
            <a:r>
              <a:rPr 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sz="2400" b="1" dirty="0">
                <a:solidFill>
                  <a:schemeClr val="accent2"/>
                </a:solidFill>
              </a:rPr>
              <a:t>и навыки </a:t>
            </a:r>
            <a:endParaRPr lang="ru-RU" sz="2400" b="1" dirty="0" smtClean="0">
              <a:solidFill>
                <a:schemeClr val="accent2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совместной коммуникации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558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510" y="5805264"/>
            <a:ext cx="8005985" cy="5646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2-й ДЕНЬ: СТАНДАРТИЗИРОВАННЫЙ ПАЦИЕНТ</a:t>
            </a:r>
          </a:p>
        </p:txBody>
      </p:sp>
      <p:pic>
        <p:nvPicPr>
          <p:cNvPr id="4" name="2-Обморок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476672"/>
            <a:ext cx="8100392" cy="48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2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\DSC043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/>
          <a:stretch/>
        </p:blipFill>
        <p:spPr bwMode="auto">
          <a:xfrm>
            <a:off x="3923928" y="2924944"/>
            <a:ext cx="48531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DSC044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/>
          <a:stretch/>
        </p:blipFill>
        <p:spPr bwMode="auto">
          <a:xfrm>
            <a:off x="1475656" y="332656"/>
            <a:ext cx="4625528" cy="303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89000"/>
            <a:ext cx="6512511" cy="56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2-й ДЕНЬ: КОМНАТА ДЕБРИФИНГА</a:t>
            </a:r>
          </a:p>
        </p:txBody>
      </p:sp>
    </p:spTree>
    <p:extLst>
      <p:ext uri="{BB962C8B-B14F-4D97-AF65-F5344CB8AC3E}">
        <p14:creationId xmlns:p14="http://schemas.microsoft.com/office/powerpoint/2010/main" val="30833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89248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2-й ДЕНЬ: ОТРАБОТКА ПРОФЕССИОНАЛЬНЫХ КОМПЕТЕНЦИЙ С ПРЕПОДАВАТЕЛЯМИ МСЦ</a:t>
            </a:r>
          </a:p>
        </p:txBody>
      </p:sp>
      <p:pic>
        <p:nvPicPr>
          <p:cNvPr id="8194" name="Picture 2" descr="C:\Users\User\Desktop\Волкова Н.А\Комплексное применение сестринских навыков в имитационный условиях 17.02-19.02\16.03-18.03.2016\IMG_9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5520" y="2041273"/>
            <a:ext cx="4176464" cy="291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9191" r="8748"/>
          <a:stretch/>
        </p:blipFill>
        <p:spPr>
          <a:xfrm>
            <a:off x="837087" y="620688"/>
            <a:ext cx="3888433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0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DSC044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8264" r="6931"/>
          <a:stretch/>
        </p:blipFill>
        <p:spPr bwMode="auto">
          <a:xfrm>
            <a:off x="1835696" y="692696"/>
            <a:ext cx="6408712" cy="4796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877272"/>
            <a:ext cx="770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3-й ДЕНЬ: ДЕЛОВАЯ ИГРА </a:t>
            </a:r>
          </a:p>
        </p:txBody>
      </p:sp>
    </p:spTree>
    <p:extLst>
      <p:ext uri="{BB962C8B-B14F-4D97-AF65-F5344CB8AC3E}">
        <p14:creationId xmlns:p14="http://schemas.microsoft.com/office/powerpoint/2010/main" val="205916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5760640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97824" y="1340768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профилактика </a:t>
            </a:r>
            <a:r>
              <a:rPr lang="ru-RU" sz="2400" dirty="0"/>
              <a:t>ИСМП (асептика, антисептика, </a:t>
            </a:r>
            <a:r>
              <a:rPr lang="ru-RU" sz="2400" dirty="0" smtClean="0"/>
              <a:t>дезинфекция, </a:t>
            </a:r>
            <a:r>
              <a:rPr lang="ru-RU" sz="2400" dirty="0"/>
              <a:t>стерилизация, </a:t>
            </a:r>
            <a:r>
              <a:rPr lang="ru-RU" sz="2400" dirty="0" smtClean="0"/>
              <a:t>гигиеническая, хирургическая </a:t>
            </a:r>
            <a:r>
              <a:rPr lang="ru-RU" sz="2400" dirty="0"/>
              <a:t>обработка рук и т.д</a:t>
            </a:r>
            <a:r>
              <a:rPr lang="ru-RU" sz="2400" dirty="0" smtClean="0"/>
              <a:t>.),</a:t>
            </a:r>
          </a:p>
          <a:p>
            <a:endParaRPr lang="ru-RU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первая </a:t>
            </a:r>
            <a:r>
              <a:rPr lang="ru-RU" sz="2400" dirty="0"/>
              <a:t>помощь при различных </a:t>
            </a:r>
            <a:r>
              <a:rPr lang="ru-RU" sz="2400" dirty="0" smtClean="0"/>
              <a:t>неотложных состояниях, </a:t>
            </a:r>
          </a:p>
          <a:p>
            <a:endParaRPr lang="ru-RU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профилактика </a:t>
            </a:r>
            <a:r>
              <a:rPr lang="ru-RU" sz="2400" dirty="0"/>
              <a:t>ВИЧ инфекции</a:t>
            </a:r>
            <a:r>
              <a:rPr lang="ru-RU" sz="2400" dirty="0" smtClean="0"/>
              <a:t>,</a:t>
            </a:r>
          </a:p>
          <a:p>
            <a:endParaRPr lang="ru-RU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smtClean="0"/>
              <a:t>работа </a:t>
            </a:r>
            <a:r>
              <a:rPr lang="ru-RU" sz="2400" dirty="0"/>
              <a:t>с  медицинскими отходами и т.д.</a:t>
            </a:r>
          </a:p>
        </p:txBody>
      </p:sp>
    </p:spTree>
    <p:extLst>
      <p:ext uri="{BB962C8B-B14F-4D97-AF65-F5344CB8AC3E}">
        <p14:creationId xmlns:p14="http://schemas.microsoft.com/office/powerpoint/2010/main" val="2589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32098" y="116632"/>
            <a:ext cx="8911902" cy="7604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МЕДИЦИНСКИЙ СИМУЛЯЦИОННЫЙ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ЦЕНТР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БОТКИНСКОЙ БОЛЬНИЦЫ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(МСЦ)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85" y="1105336"/>
            <a:ext cx="661235" cy="6612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2064583"/>
            <a:ext cx="8460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МСЦ </a:t>
            </a:r>
            <a:r>
              <a:rPr lang="ru-RU" sz="2400" dirty="0" err="1" smtClean="0"/>
              <a:t>Боткинской</a:t>
            </a:r>
            <a:r>
              <a:rPr lang="ru-RU" sz="2400" dirty="0" smtClean="0"/>
              <a:t> </a:t>
            </a:r>
            <a:r>
              <a:rPr lang="ru-RU" sz="2400" dirty="0"/>
              <a:t>больницы, </a:t>
            </a:r>
            <a:endParaRPr lang="ru-RU" sz="2400" dirty="0" smtClean="0"/>
          </a:p>
          <a:p>
            <a:r>
              <a:rPr lang="ru-RU" sz="2400" dirty="0" smtClean="0"/>
              <a:t>открытый </a:t>
            </a:r>
            <a:r>
              <a:rPr lang="ru-RU" sz="2400" dirty="0"/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</a:t>
            </a:r>
            <a:r>
              <a:rPr lang="ru-RU" sz="2400" dirty="0"/>
              <a:t>году, - это уникальное учебное заведение, созданное по типу «Виртуальной клиники»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05336"/>
            <a:ext cx="1803658" cy="7272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56992"/>
            <a:ext cx="5040560" cy="335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2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1306252" y="1263911"/>
            <a:ext cx="3523038" cy="2299783"/>
            <a:chOff x="754746" y="625"/>
            <a:chExt cx="3523038" cy="236292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754746" y="625"/>
              <a:ext cx="3523038" cy="2362921"/>
            </a:xfrm>
            <a:prstGeom prst="rect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Прямоугольник 27"/>
            <p:cNvSpPr/>
            <p:nvPr/>
          </p:nvSpPr>
          <p:spPr>
            <a:xfrm>
              <a:off x="754746" y="625"/>
              <a:ext cx="3523038" cy="23629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6500" kern="1200" dirty="0" smtClean="0"/>
                <a:t> </a:t>
              </a:r>
              <a:endParaRPr lang="ru-RU" sz="6500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076056" y="1263912"/>
            <a:ext cx="3296489" cy="2299783"/>
            <a:chOff x="5416480" y="1495618"/>
            <a:chExt cx="3224479" cy="218975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5416480" y="1495618"/>
              <a:ext cx="3224479" cy="2189752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Прямоугольник 25"/>
            <p:cNvSpPr/>
            <p:nvPr/>
          </p:nvSpPr>
          <p:spPr>
            <a:xfrm>
              <a:off x="5416480" y="1495618"/>
              <a:ext cx="3224479" cy="2189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6500" kern="1200" dirty="0" smtClean="0"/>
                <a:t> </a:t>
              </a:r>
              <a:endParaRPr lang="ru-RU" sz="6500" kern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306252" y="3987673"/>
            <a:ext cx="3523038" cy="2389527"/>
            <a:chOff x="523878" y="2833330"/>
            <a:chExt cx="3839489" cy="230369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523878" y="2833330"/>
              <a:ext cx="3839489" cy="2303693"/>
            </a:xfrm>
            <a:prstGeom prst="rect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523878" y="2833330"/>
              <a:ext cx="3839489" cy="23036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6500" kern="1200" dirty="0" smtClean="0"/>
                <a:t> </a:t>
              </a:r>
              <a:endParaRPr lang="ru-RU" sz="6500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076056" y="3987674"/>
            <a:ext cx="3334016" cy="2389527"/>
            <a:chOff x="4650599" y="2748120"/>
            <a:chExt cx="3369765" cy="247536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650599" y="2748120"/>
              <a:ext cx="3369765" cy="2475364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4650599" y="2748120"/>
              <a:ext cx="3369765" cy="24753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6500" kern="1200" dirty="0" smtClean="0"/>
                <a:t> </a:t>
              </a:r>
              <a:endParaRPr lang="ru-RU" sz="6500" kern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83568" y="116632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ДЕВИЗ МСЦ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ПРАКТИКА ЛУЧШИЙ УЧИТЕЛЬ!</a:t>
            </a: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00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30580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ПЕРСПЕКТИВЫ РАЗВИТИЯ МСЦ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98357602"/>
              </p:ext>
            </p:extLst>
          </p:nvPr>
        </p:nvGraphicFramePr>
        <p:xfrm>
          <a:off x="1547664" y="1556792"/>
          <a:ext cx="6552728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95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30580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ПЕРСПЕКТИВЫ РАЗВИТИЯ МСЦ</a:t>
            </a: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4646987" y="4381670"/>
            <a:ext cx="402552" cy="129118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014431"/>
            <a:ext cx="3265240" cy="22837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75184" y="5989930"/>
            <a:ext cx="474360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ru-RU" sz="2400" dirty="0" smtClean="0"/>
              <a:t>Статус «МОСКОВСКИЙ ВРАЧ»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3427406"/>
            <a:ext cx="372968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dirty="0" smtClean="0"/>
              <a:t>Статус «МОСКОВСКАЯ МЕДИЦИНСКАЯ СЕСТРА»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653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489" y="1052736"/>
            <a:ext cx="8208912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МЫ СТРЕМИМСЯ</a:t>
            </a:r>
          </a:p>
          <a:p>
            <a:pPr algn="ctr"/>
            <a:endParaRPr lang="ru-RU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 Дать возможность медицинским сестрам развивать профессиональные компетенции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Повысить свою самооценку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Мотивировать медицинских сестер к самообразованию!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5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DSC04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128792" cy="519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439651" y="332656"/>
            <a:ext cx="705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ОБРАЗОВАНИЕ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ЧЕРЕЗ ВСЮ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ЖИЗНЬ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0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852936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СПАСИБО ЗА ВНИМАНИЕ!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385" y="116632"/>
            <a:ext cx="7835281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ПРЕИМУЩЕСТВА 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ИМИТАЦИОННЫХ МЕТОДОВ ОБУЧЕНИЯ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3601" y="1988840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Создание </a:t>
            </a:r>
            <a:r>
              <a:rPr lang="ru-RU" sz="2400" dirty="0"/>
              <a:t>условий имитации профессиональной среды при овладении техникой выполнения сестринских </a:t>
            </a:r>
            <a:r>
              <a:rPr lang="ru-RU" sz="2400" dirty="0" smtClean="0"/>
              <a:t>услуг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Формирование </a:t>
            </a:r>
            <a:r>
              <a:rPr lang="ru-RU" sz="2400" dirty="0"/>
              <a:t>навыков практического опыта без нанесения вреда здоровью пациента и обеспечение собственной инфекционной безопасности при отработке </a:t>
            </a:r>
            <a:r>
              <a:rPr lang="ru-RU" sz="2400" dirty="0" smtClean="0"/>
              <a:t>манипуляций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27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144000" cy="5040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МЕДИЦИНСКИЙ СИМУЛЯЦИОННЫЙ ЦЕНТР (МСЦ)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15941" y="1717357"/>
            <a:ext cx="6908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За два года </a:t>
            </a:r>
            <a:r>
              <a:rPr lang="ru-RU" sz="2400" dirty="0"/>
              <a:t>о</a:t>
            </a:r>
            <a:r>
              <a:rPr lang="ru-RU" sz="2400" dirty="0" smtClean="0"/>
              <a:t>бучено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15 000 </a:t>
            </a:r>
            <a:r>
              <a:rPr lang="ru-RU" sz="2400" dirty="0" smtClean="0"/>
              <a:t>слушателей, </a:t>
            </a:r>
          </a:p>
          <a:p>
            <a:r>
              <a:rPr lang="ru-RU" sz="2400" dirty="0" smtClean="0"/>
              <a:t>из них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5 251 - </a:t>
            </a:r>
            <a:r>
              <a:rPr lang="ru-RU" sz="2400" dirty="0"/>
              <a:t>с</a:t>
            </a:r>
            <a:r>
              <a:rPr lang="ru-RU" sz="2400" dirty="0" smtClean="0"/>
              <a:t>редний медперсонал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045" y="3501008"/>
            <a:ext cx="3895649" cy="2614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1008"/>
            <a:ext cx="3921470" cy="26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1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05800" cy="5525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ВИРТУАЛЬНАЯ КЛИНИКА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AppData\Local\Temp\Rar$DIa0.119\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/>
          <a:stretch/>
        </p:blipFill>
        <p:spPr bwMode="auto">
          <a:xfrm>
            <a:off x="1482296" y="1109497"/>
            <a:ext cx="3255045" cy="21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3237" y="3356992"/>
            <a:ext cx="2504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Клиника хирургии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61934" y="6355970"/>
            <a:ext cx="2186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Робот Да Винчи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860" r="5125"/>
          <a:stretch/>
        </p:blipFill>
        <p:spPr>
          <a:xfrm>
            <a:off x="5226712" y="1109497"/>
            <a:ext cx="3096344" cy="21673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92080" y="3356992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Клиника эндоскопии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45518" y="6355970"/>
            <a:ext cx="2978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Клиника акушерства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712" y="3932357"/>
            <a:ext cx="3096344" cy="22791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57" y="3940052"/>
            <a:ext cx="3258683" cy="22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05800" cy="5525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ВИРТУАЛЬНАЯ КЛИНИКА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845" y="3251492"/>
            <a:ext cx="340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Клиника </a:t>
            </a:r>
            <a:r>
              <a:rPr lang="ru-RU" sz="2000" dirty="0" smtClean="0"/>
              <a:t>анестезиологии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90184" y="5893761"/>
            <a:ext cx="3563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Гибридная операционная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61301" y="3212376"/>
            <a:ext cx="3227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Клиника </a:t>
            </a:r>
            <a:r>
              <a:rPr lang="ru-RU" sz="2000" dirty="0" smtClean="0"/>
              <a:t>реанимации </a:t>
            </a:r>
            <a:endParaRPr lang="ru-RU" sz="2000" dirty="0" smtClean="0"/>
          </a:p>
          <a:p>
            <a:r>
              <a:rPr lang="ru-RU" sz="2000" dirty="0" smtClean="0"/>
              <a:t>и интенсивной терапии</a:t>
            </a:r>
            <a:endParaRPr lang="ru-RU" sz="2000" dirty="0"/>
          </a:p>
        </p:txBody>
      </p:sp>
      <p:pic>
        <p:nvPicPr>
          <p:cNvPr id="12" name="Объект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5"/>
          <a:stretch/>
        </p:blipFill>
        <p:spPr bwMode="auto">
          <a:xfrm>
            <a:off x="1478657" y="1136971"/>
            <a:ext cx="3176878" cy="2042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Объект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8" y="1136970"/>
            <a:ext cx="3427194" cy="2063311"/>
          </a:xfrm>
          <a:prstGeom prst="rect">
            <a:avLst/>
          </a:prstGeom>
        </p:spPr>
      </p:pic>
      <p:pic>
        <p:nvPicPr>
          <p:cNvPr id="14" name="Объект 3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5775"/>
          <a:stretch/>
        </p:blipFill>
        <p:spPr bwMode="auto">
          <a:xfrm>
            <a:off x="1478657" y="3884806"/>
            <a:ext cx="3202056" cy="1919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2" descr="C:\Users\User\Desktop\DSC044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68" y="3884806"/>
            <a:ext cx="3329164" cy="191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589376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/>
              <a:t>Процедурный кабинет отработки сестринских навыков</a:t>
            </a:r>
          </a:p>
        </p:txBody>
      </p:sp>
    </p:spTree>
    <p:extLst>
      <p:ext uri="{BB962C8B-B14F-4D97-AF65-F5344CB8AC3E}">
        <p14:creationId xmlns:p14="http://schemas.microsoft.com/office/powerpoint/2010/main" val="5958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4669" y="6427835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Техногенная катастрофа </a:t>
            </a:r>
            <a:r>
              <a:rPr lang="ru-RU" dirty="0"/>
              <a:t>в </a:t>
            </a:r>
            <a:r>
              <a:rPr lang="ru-RU" dirty="0" smtClean="0"/>
              <a:t>метро</a:t>
            </a:r>
            <a:endParaRPr lang="ru-RU" dirty="0"/>
          </a:p>
        </p:txBody>
      </p:sp>
      <p:pic>
        <p:nvPicPr>
          <p:cNvPr id="5" name="Рисунок 4" descr="\\User-pykhtin\фотобанк\2015.10.14 ТАСС\SAVO22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22" y="3634208"/>
            <a:ext cx="4633670" cy="2737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287" y="745521"/>
            <a:ext cx="4633670" cy="274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23728" y="3634208"/>
            <a:ext cx="1327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Клиника </a:t>
            </a:r>
            <a:r>
              <a:rPr lang="ru-RU" dirty="0"/>
              <a:t>5</a:t>
            </a:r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05800" cy="5525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ВИРТУАЛЬНАЯ КЛИНИКА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92696"/>
            <a:ext cx="4104456" cy="57264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Роботы-симуляторы</a:t>
            </a:r>
            <a:endParaRPr lang="ru-RU" sz="2400" dirty="0"/>
          </a:p>
        </p:txBody>
      </p:sp>
      <p:pic>
        <p:nvPicPr>
          <p:cNvPr id="3" name="Объект 3" descr="Картинки по запросу симулятор H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7" y="1484784"/>
            <a:ext cx="5972106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3" descr="Картинки по запросу симулятор H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7" y="1507165"/>
            <a:ext cx="5949315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симулятор i-sta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7" y="4156353"/>
            <a:ext cx="5949315" cy="192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802973" cy="2454106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17032"/>
            <a:ext cx="1802973" cy="22322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48264" y="30689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тренажер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191684" y="604666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фантом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5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31" y="1618442"/>
            <a:ext cx="3245525" cy="216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55576" y="260648"/>
            <a:ext cx="7812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КОМПЛЕКСНОЕ ПРИМЕНЕНИЕ СЕСТРИНСКИХ НАВЫКОВ В ИМИТАЦИОННЫХ УСЛОВИЯХ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18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часов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618442"/>
            <a:ext cx="3212393" cy="216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60" y="4149080"/>
            <a:ext cx="3528392" cy="2352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22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2325</TotalTime>
  <Words>1459</Words>
  <Application>Microsoft Office PowerPoint</Application>
  <PresentationFormat>Экран (4:3)</PresentationFormat>
  <Paragraphs>166</Paragraphs>
  <Slides>25</Slides>
  <Notes>21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HDOfficeLightV0</vt:lpstr>
      <vt:lpstr>Легкий дым</vt:lpstr>
      <vt:lpstr>   «Комплексное применение сестринских навыков в иммитационных условиях»</vt:lpstr>
      <vt:lpstr>МЕДИЦИНСКИЙ СИМУЛЯЦИОННЫЙ ЦЕНТР БОТКИНСКОЙ БОЛЬНИЦЫ (МСЦ)</vt:lpstr>
      <vt:lpstr>ПРЕИМУЩЕСТВА  ИМИТАЦИОННЫХ МЕТОДОВ ОБУЧЕНИЯ</vt:lpstr>
      <vt:lpstr>МЕДИЦИНСКИЙ СИМУЛЯЦИОННЫЙ ЦЕНТР (МСЦ)</vt:lpstr>
      <vt:lpstr>ВИРТУАЛЬНАЯ КЛИНИКА</vt:lpstr>
      <vt:lpstr>ВИРТУАЛЬНАЯ КЛИНИКА</vt:lpstr>
      <vt:lpstr>ВИРТУАЛЬНАЯ КЛИНИКА</vt:lpstr>
      <vt:lpstr>Роботы-симуляторы</vt:lpstr>
      <vt:lpstr>Презентация PowerPoint</vt:lpstr>
      <vt:lpstr>Цель программы:</vt:lpstr>
      <vt:lpstr>1-й  ДЕНЬ:  СЕРДЕЧНО-ЛЕГОЧНАЯ РЕАНИМАЦИЯ (СЛР)</vt:lpstr>
      <vt:lpstr> </vt:lpstr>
      <vt:lpstr>2-й ДЕНЬ: ЗАНЯТИЕ С ПСИХОЛОГОМ</vt:lpstr>
      <vt:lpstr>ТРЕНИНГ С ПСИХОЛОГОМ</vt:lpstr>
      <vt:lpstr>2-й ДЕНЬ: СТАНДАРТИЗИРОВАННЫЙ ПАЦИЕНТ</vt:lpstr>
      <vt:lpstr>2-й ДЕНЬ: КОМНАТА ДЕБРИФИНГА</vt:lpstr>
      <vt:lpstr>2-й ДЕНЬ: ОТРАБОТКА ПРОФЕССИОНАЛЬНЫХ КОМПЕТЕНЦИЙ С ПРЕПОДАВАТЕЛЯМИ МСЦ</vt:lpstr>
      <vt:lpstr>Презентация PowerPoint</vt:lpstr>
      <vt:lpstr> </vt:lpstr>
      <vt:lpstr>Презентация PowerPoint</vt:lpstr>
      <vt:lpstr>ПЕРСПЕКТИВЫ РАЗВИТИЯ МСЦ</vt:lpstr>
      <vt:lpstr>ПЕРСПЕКТИВЫ РАЗВИТИЯ МСЦ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буфетных отделений ГБУЗ ГКБ им. С.П.Боткина</dc:title>
  <dc:creator>lenovo</dc:creator>
  <cp:lastModifiedBy>lenovo</cp:lastModifiedBy>
  <cp:revision>143</cp:revision>
  <cp:lastPrinted>2017-10-03T04:43:45Z</cp:lastPrinted>
  <dcterms:created xsi:type="dcterms:W3CDTF">2015-09-22T18:17:37Z</dcterms:created>
  <dcterms:modified xsi:type="dcterms:W3CDTF">2017-10-18T20:20:41Z</dcterms:modified>
</cp:coreProperties>
</file>