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5" r:id="rId3"/>
    <p:sldId id="268" r:id="rId4"/>
    <p:sldId id="266" r:id="rId5"/>
    <p:sldId id="271" r:id="rId6"/>
    <p:sldId id="289" r:id="rId7"/>
    <p:sldId id="267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70" r:id="rId17"/>
    <p:sldId id="294" r:id="rId18"/>
    <p:sldId id="272" r:id="rId19"/>
    <p:sldId id="274" r:id="rId20"/>
    <p:sldId id="276" r:id="rId21"/>
    <p:sldId id="273" r:id="rId22"/>
    <p:sldId id="295" r:id="rId23"/>
    <p:sldId id="275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4030" userDrawn="1">
          <p15:clr>
            <a:srgbClr val="A4A3A4"/>
          </p15:clr>
        </p15:guide>
        <p15:guide id="3" orient="horz" pos="371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1018" userDrawn="1">
          <p15:clr>
            <a:srgbClr val="A4A3A4"/>
          </p15:clr>
        </p15:guide>
        <p15:guide id="6" orient="horz" pos="3886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935" userDrawn="1">
          <p15:clr>
            <a:srgbClr val="A4A3A4"/>
          </p15:clr>
        </p15:guide>
        <p15:guide id="11" pos="5257" userDrawn="1">
          <p15:clr>
            <a:srgbClr val="A4A3A4"/>
          </p15:clr>
        </p15:guide>
        <p15:guide id="12" pos="3312" userDrawn="1">
          <p15:clr>
            <a:srgbClr val="A4A3A4"/>
          </p15:clr>
        </p15:guide>
        <p15:guide id="13" pos="5149" userDrawn="1">
          <p15:clr>
            <a:srgbClr val="A4A3A4"/>
          </p15:clr>
        </p15:guide>
        <p15:guide id="14" pos="5473" userDrawn="1">
          <p15:clr>
            <a:srgbClr val="A4A3A4"/>
          </p15:clr>
        </p15:guide>
        <p15:guide id="15" pos="1152" userDrawn="1">
          <p15:clr>
            <a:srgbClr val="A4A3A4"/>
          </p15:clr>
        </p15:guide>
        <p15:guide id="16" pos="4608" userDrawn="1">
          <p15:clr>
            <a:srgbClr val="A4A3A4"/>
          </p15:clr>
        </p15:guide>
        <p15:guide id="17" pos="2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9" autoAdjust="0"/>
    <p:restoredTop sz="96473" autoAdjust="0"/>
  </p:normalViewPr>
  <p:slideViewPr>
    <p:cSldViewPr showGuides="1">
      <p:cViewPr>
        <p:scale>
          <a:sx n="96" d="100"/>
          <a:sy n="96" d="100"/>
        </p:scale>
        <p:origin x="-1013" y="-14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2880"/>
        <p:guide pos="935"/>
        <p:guide pos="5257"/>
        <p:guide pos="3312"/>
        <p:guide pos="5149"/>
        <p:guide pos="5473"/>
        <p:guide pos="1152"/>
        <p:guide pos="4608"/>
        <p:guide pos="2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0476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6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04" y="381000"/>
            <a:ext cx="685978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20.10.2017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rge ocean wave (semitransparent)" title="Ocean Wav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Рисунок 9" descr="Large ocean wave" title="Ocean Wave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20.10.2017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" y="0"/>
            <a:ext cx="911542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475913" cy="4005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6000" dirty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>Профилактика</a:t>
            </a:r>
            <a:br>
              <a:rPr lang="ru-RU" sz="44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>ятрогенных воздействий </a:t>
            </a:r>
            <a:br>
              <a:rPr lang="ru-RU" sz="44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br>
              <a:rPr lang="ru-RU" sz="44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>анестезиологии</a:t>
            </a:r>
            <a:r>
              <a:rPr lang="ru-RU" sz="4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4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dirty="0">
                <a:solidFill>
                  <a:schemeClr val="bg1">
                    <a:lumMod val="50000"/>
                    <a:lumOff val="50000"/>
                  </a:schemeClr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600" dirty="0">
                <a:solidFill>
                  <a:schemeClr val="bg1">
                    <a:lumMod val="50000"/>
                    <a:lumOff val="50000"/>
                  </a:schemeClr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3600" dirty="0">
              <a:solidFill>
                <a:srgbClr val="FF0000"/>
              </a:solidFill>
              <a:latin typeface="a_BodoniNovaNr" panose="02070603080706020303" pitchFamily="18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810000" cy="3790950"/>
          </a:xfrm>
          <a:prstGeom prst="rect">
            <a:avLst/>
          </a:prstGeom>
        </p:spPr>
      </p:pic>
      <p:pic>
        <p:nvPicPr>
          <p:cNvPr id="1026" name="Picture 2" descr="Картинки по запросу Интубация трахе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-1929" r="2149" b="1929"/>
          <a:stretch/>
        </p:blipFill>
        <p:spPr bwMode="auto">
          <a:xfrm>
            <a:off x="3995936" y="2924944"/>
            <a:ext cx="4824536" cy="37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48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0979"/>
          <a:stretch/>
        </p:blipFill>
        <p:spPr>
          <a:xfrm>
            <a:off x="0" y="75747"/>
            <a:ext cx="6229200" cy="3281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/>
          <a:stretch/>
        </p:blipFill>
        <p:spPr>
          <a:xfrm>
            <a:off x="2771801" y="3356992"/>
            <a:ext cx="6372200" cy="34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7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9439"/>
          <a:stretch/>
        </p:blipFill>
        <p:spPr>
          <a:xfrm>
            <a:off x="0" y="0"/>
            <a:ext cx="4680520" cy="3482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1576"/>
          <a:stretch/>
        </p:blipFill>
        <p:spPr>
          <a:xfrm>
            <a:off x="4139952" y="3118557"/>
            <a:ext cx="4994096" cy="3723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6"/>
          <a:stretch/>
        </p:blipFill>
        <p:spPr>
          <a:xfrm>
            <a:off x="5272238" y="132811"/>
            <a:ext cx="3247008" cy="2852936"/>
          </a:xfrm>
          <a:prstGeom prst="rect">
            <a:avLst/>
          </a:prstGeom>
        </p:spPr>
      </p:pic>
      <p:pic>
        <p:nvPicPr>
          <p:cNvPr id="3074" name="Picture 2" descr="Картинки по запросу фиксатор эндотрахеальной труб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r="8510"/>
          <a:stretch/>
        </p:blipFill>
        <p:spPr bwMode="auto">
          <a:xfrm>
            <a:off x="89756" y="4293096"/>
            <a:ext cx="3960440" cy="20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78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2483768" y="-3450"/>
            <a:ext cx="4449093" cy="68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40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-173" b="173"/>
          <a:stretch/>
        </p:blipFill>
        <p:spPr>
          <a:xfrm>
            <a:off x="0" y="3699723"/>
            <a:ext cx="4247160" cy="31582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7"/>
          <a:stretch/>
        </p:blipFill>
        <p:spPr>
          <a:xfrm>
            <a:off x="4216565" y="3717889"/>
            <a:ext cx="4927435" cy="3140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1587" cy="3740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4"/>
          <a:stretch/>
        </p:blipFill>
        <p:spPr>
          <a:xfrm>
            <a:off x="4252061" y="-1"/>
            <a:ext cx="4899921" cy="37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2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" b="14552"/>
          <a:stretch/>
        </p:blipFill>
        <p:spPr>
          <a:xfrm>
            <a:off x="3700946" y="3068960"/>
            <a:ext cx="5455734" cy="2857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" b="4545"/>
          <a:stretch/>
        </p:blipFill>
        <p:spPr>
          <a:xfrm>
            <a:off x="-20550" y="2726470"/>
            <a:ext cx="4156926" cy="3909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4410" r="9490" b="2965"/>
          <a:stretch/>
        </p:blipFill>
        <p:spPr>
          <a:xfrm>
            <a:off x="1403648" y="476672"/>
            <a:ext cx="2993982" cy="34929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/>
          <a:stretch/>
        </p:blipFill>
        <p:spPr>
          <a:xfrm>
            <a:off x="4572000" y="-2234"/>
            <a:ext cx="4572000" cy="27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8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19988" y="3356991"/>
            <a:ext cx="6224012" cy="35010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4"/>
          <a:stretch/>
        </p:blipFill>
        <p:spPr>
          <a:xfrm>
            <a:off x="9135" y="0"/>
            <a:ext cx="6800693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3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/>
          <a:stretch/>
        </p:blipFill>
        <p:spPr>
          <a:xfrm rot="5400000">
            <a:off x="-1172266" y="1161284"/>
            <a:ext cx="6881055" cy="4536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/>
          <a:stretch/>
        </p:blipFill>
        <p:spPr>
          <a:xfrm rot="5400000">
            <a:off x="3424198" y="1138198"/>
            <a:ext cx="68676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9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0"/>
          <a:stretch/>
        </p:blipFill>
        <p:spPr>
          <a:xfrm rot="5400000">
            <a:off x="4056415" y="1770418"/>
            <a:ext cx="6858000" cy="3317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r="18279"/>
          <a:stretch/>
        </p:blipFill>
        <p:spPr>
          <a:xfrm rot="5400000">
            <a:off x="-535467" y="534281"/>
            <a:ext cx="6867070" cy="57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5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6"/>
          <a:stretch/>
        </p:blipFill>
        <p:spPr>
          <a:xfrm>
            <a:off x="4482150" y="15043"/>
            <a:ext cx="4231538" cy="6842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"/>
          <a:stretch/>
        </p:blipFill>
        <p:spPr>
          <a:xfrm>
            <a:off x="467544" y="0"/>
            <a:ext cx="3966866" cy="68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3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79512" y="489679"/>
            <a:ext cx="8784976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a_BodoniNovaNr" panose="02070603080706020303" pitchFamily="18" charset="-52"/>
                <a:ea typeface="Segoe UI" panose="020B0502040204020203" pitchFamily="34" charset="0"/>
                <a:cs typeface="Segoe UI" panose="020B0502040204020203" pitchFamily="34" charset="0"/>
              </a:rPr>
              <a:t>Распространенные хирургические положения</a:t>
            </a:r>
            <a:endParaRPr lang="ru-RU" sz="2400" dirty="0">
              <a:solidFill>
                <a:srgbClr val="0000FF"/>
              </a:solidFill>
              <a:latin typeface="a_BodoniNovaNr" panose="02070603080706020303" pitchFamily="18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6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42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0"/>
            <a:ext cx="385762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7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4" y="2421392"/>
            <a:ext cx="6610546" cy="4436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5896" cy="57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0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1528"/>
          <a:stretch/>
        </p:blipFill>
        <p:spPr>
          <a:xfrm>
            <a:off x="3923928" y="-869"/>
            <a:ext cx="5220072" cy="3013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"/>
            <a:ext cx="3857625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15212"/>
          <a:stretch/>
        </p:blipFill>
        <p:spPr>
          <a:xfrm>
            <a:off x="3923928" y="3035702"/>
            <a:ext cx="5220072" cy="38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60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187624" y="476672"/>
            <a:ext cx="6912768" cy="6008533"/>
            <a:chOff x="827584" y="0"/>
            <a:chExt cx="7890073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0"/>
              <a:ext cx="3857625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0"/>
              <a:ext cx="385762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222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404664"/>
            <a:ext cx="9144000" cy="6070862"/>
            <a:chOff x="0" y="0"/>
            <a:chExt cx="9239250" cy="61341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625" y="3067050"/>
              <a:ext cx="4619625" cy="306705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19625" cy="306705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4" b="3390"/>
          <a:stretch/>
        </p:blipFill>
        <p:spPr>
          <a:xfrm>
            <a:off x="4716016" y="404664"/>
            <a:ext cx="4248472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6138"/>
          <a:stretch/>
        </p:blipFill>
        <p:spPr>
          <a:xfrm>
            <a:off x="-15606" y="3717033"/>
            <a:ext cx="4519937" cy="27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2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blood pressure cuff si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9" b="15456"/>
          <a:stretch/>
        </p:blipFill>
        <p:spPr bwMode="auto">
          <a:xfrm>
            <a:off x="1115616" y="1124744"/>
            <a:ext cx="68564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18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2769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1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7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90" y="2492896"/>
            <a:ext cx="4869210" cy="4365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92080" cy="3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50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7" b="14796"/>
          <a:stretch/>
        </p:blipFill>
        <p:spPr>
          <a:xfrm rot="16200000">
            <a:off x="-1687033" y="2235714"/>
            <a:ext cx="6309319" cy="2935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b="7247"/>
          <a:stretch/>
        </p:blipFill>
        <p:spPr>
          <a:xfrm>
            <a:off x="2699792" y="-1"/>
            <a:ext cx="4142987" cy="60423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"/>
          <a:stretch/>
        </p:blipFill>
        <p:spPr>
          <a:xfrm rot="5400000">
            <a:off x="4855468" y="2569468"/>
            <a:ext cx="5301208" cy="32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68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океанскими волнами (широкоэкранный формат)</Template>
  <TotalTime>0</TotalTime>
  <Words>3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OceanWaves_16x9</vt:lpstr>
      <vt:lpstr>   Профилактика ятрогенных воздействий  в  анестезиологии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2017-06-02T08:11:22Z</dcterms:created>
  <dcterms:modified xsi:type="dcterms:W3CDTF">2017-10-20T08:37:55Z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