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83" r:id="rId3"/>
    <p:sldId id="284" r:id="rId4"/>
    <p:sldId id="287" r:id="rId5"/>
    <p:sldId id="285" r:id="rId6"/>
    <p:sldId id="288" r:id="rId7"/>
    <p:sldId id="303" r:id="rId8"/>
    <p:sldId id="292" r:id="rId9"/>
    <p:sldId id="293" r:id="rId10"/>
    <p:sldId id="295" r:id="rId11"/>
    <p:sldId id="294" r:id="rId12"/>
    <p:sldId id="296" r:id="rId13"/>
    <p:sldId id="297" r:id="rId14"/>
    <p:sldId id="305" r:id="rId15"/>
    <p:sldId id="300" r:id="rId16"/>
    <p:sldId id="281" r:id="rId17"/>
    <p:sldId id="298" r:id="rId18"/>
    <p:sldId id="299" r:id="rId19"/>
    <p:sldId id="282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2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29622-6598-422E-9FA0-17EC861EDECB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EE5D-1070-4420-BB66-16E9404C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EE5D-1070-4420-BB66-16E9404CCE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A97FDC-01F5-435F-A4F1-29ADD61BCD0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ABA17A-9ED2-4C1F-84E3-8966586E5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920880" cy="350046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РОЛЬ МЕДИЦИНСКОЙ СЕСТРЫ В ОБЕСПЕЧЕНИИ КРОВЕСБЕРЕГАЮЩИХ ТЕХНОЛОГИЙ В АКУШЕРСКОМ </a:t>
            </a:r>
            <a:r>
              <a:rPr lang="ru-RU" sz="4400" dirty="0" smtClean="0">
                <a:solidFill>
                  <a:srgbClr val="FFFF00"/>
                </a:solidFill>
              </a:rPr>
              <a:t>СТАЦИОНАРЕ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66"/>
            <a:ext cx="6477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666750" cy="6429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Общероссийская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общественная организация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«Ассоциация медицинских сестер России»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Региональная общественная организация медицинских сестер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города Москвы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429264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Докладчик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старшая медицинская сестра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Отделения анестезиологии и реанимации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4 койки для беременных и рожениц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ГБУЗ «ГКБ им. А.К. </a:t>
            </a:r>
            <a:r>
              <a:rPr lang="ru-RU" sz="1400" b="1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Ерамишанцева</a:t>
            </a: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ДЗМ»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Алямовская</a:t>
            </a: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Л.В.</a:t>
            </a:r>
            <a:endPara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11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Предоперационная подготовка в отделении реанимации и ИТ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3520440" cy="462598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Сбор анализов</a:t>
            </a:r>
          </a:p>
          <a:p>
            <a:endParaRPr lang="ru-RU" dirty="0" smtClean="0"/>
          </a:p>
          <a:p>
            <a:r>
              <a:rPr lang="ru-RU" dirty="0" smtClean="0"/>
              <a:t>Запись ЭКГ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Запись КТГ</a:t>
            </a:r>
            <a:endParaRPr lang="ru-RU" dirty="0"/>
          </a:p>
        </p:txBody>
      </p:sp>
      <p:pic>
        <p:nvPicPr>
          <p:cNvPr id="54274" name="Picture 2" descr="C:\Users\anBl1_stms\Desktop\Картины от Алямовской\htmlconvd-F3aP7R_html_m70f6c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736"/>
            <a:ext cx="1905000" cy="1428750"/>
          </a:xfrm>
          <a:prstGeom prst="rect">
            <a:avLst/>
          </a:prstGeom>
          <a:noFill/>
        </p:spPr>
      </p:pic>
      <p:pic>
        <p:nvPicPr>
          <p:cNvPr id="54275" name="Picture 3" descr="C:\Users\anBl1_stms\Desktop\Картины от Алямовской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496"/>
            <a:ext cx="2047876" cy="1500198"/>
          </a:xfrm>
          <a:prstGeom prst="rect">
            <a:avLst/>
          </a:prstGeom>
          <a:noFill/>
        </p:spPr>
      </p:pic>
      <p:pic>
        <p:nvPicPr>
          <p:cNvPr id="54276" name="Picture 4" descr="C:\Users\anBl1_stms\Desktop\Картины от Алямовской\22976756ca9f1ccb47e4b7cc4b0195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28601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Медикаментозная подготовка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дистресс</a:t>
            </a:r>
            <a:r>
              <a:rPr lang="ru-RU" dirty="0" smtClean="0"/>
              <a:t> плода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Профилактика ингибиторов </a:t>
            </a:r>
            <a:r>
              <a:rPr lang="ru-RU" dirty="0" err="1" smtClean="0"/>
              <a:t>фибринолиза</a:t>
            </a:r>
            <a:endParaRPr lang="ru-RU" dirty="0"/>
          </a:p>
        </p:txBody>
      </p:sp>
      <p:pic>
        <p:nvPicPr>
          <p:cNvPr id="53250" name="Picture 2" descr="C:\Users\anBl1_stms\Desktop\Картины от Алямовской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2047875" cy="2047875"/>
          </a:xfrm>
          <a:prstGeom prst="rect">
            <a:avLst/>
          </a:prstGeom>
          <a:noFill/>
        </p:spPr>
      </p:pic>
      <p:pic>
        <p:nvPicPr>
          <p:cNvPr id="53251" name="Picture 3" descr="C:\Users\anBl1_stms\Desktop\Картины от Алямовской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71942"/>
            <a:ext cx="2895600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Операция: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2864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кесарево сечение, перевязка внутренних подвздошных артерий, консервативная </a:t>
            </a:r>
            <a:r>
              <a:rPr lang="ru-RU" sz="2400" dirty="0" err="1" smtClean="0">
                <a:solidFill>
                  <a:srgbClr val="002060"/>
                </a:solidFill>
              </a:rPr>
              <a:t>миомэктомия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Users\anBl1_stms\Desktop\IMG_4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9058" y="357166"/>
            <a:ext cx="4214842" cy="5643603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ходе данной операции может возникнуть </a:t>
            </a:r>
            <a:r>
              <a:rPr lang="ru-RU" b="1" u="sng" dirty="0" smtClean="0">
                <a:solidFill>
                  <a:srgbClr val="002060"/>
                </a:solidFill>
              </a:rPr>
              <a:t>риск</a:t>
            </a:r>
            <a:r>
              <a:rPr lang="ru-RU" dirty="0" smtClean="0">
                <a:solidFill>
                  <a:srgbClr val="002060"/>
                </a:solidFill>
              </a:rPr>
              <a:t> попадание околоплодных вод в одну емкость с кровью, что может привести к </a:t>
            </a:r>
            <a:r>
              <a:rPr lang="ru-RU" b="1" dirty="0" smtClean="0">
                <a:solidFill>
                  <a:srgbClr val="002060"/>
                </a:solidFill>
              </a:rPr>
              <a:t>осложнению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контаминации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1608"/>
            <a:ext cx="4000528" cy="65956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42048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 нашей клинике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1071546"/>
            <a:ext cx="2857520" cy="15001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Перед операцией с соблюдением асептики   собирается емкость с крышкой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857760"/>
            <a:ext cx="2714644" cy="16430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. Затем подсоединяется стерильная трубка, </a:t>
            </a:r>
            <a:r>
              <a:rPr lang="ru-RU" sz="2000" dirty="0" smtClean="0">
                <a:solidFill>
                  <a:srgbClr val="002060"/>
                </a:solidFill>
              </a:rPr>
              <a:t>поданная</a:t>
            </a:r>
            <a:r>
              <a:rPr lang="ru-RU" dirty="0" smtClean="0">
                <a:solidFill>
                  <a:srgbClr val="002060"/>
                </a:solidFill>
              </a:rPr>
              <a:t> операционной сестрой 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071546"/>
            <a:ext cx="3071834" cy="15001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Стеклянные емкости и крышки стерилизуются методом холодной плазмы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43306" y="1785926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072198" y="3571876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786182" y="5643578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357422" y="2428868"/>
            <a:ext cx="3714776" cy="264320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методика раздельного сбора околоплодных вод и крови из операционной раны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4929198"/>
            <a:ext cx="2857520" cy="15716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IV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 далее через трубку набирается раствор </a:t>
            </a:r>
            <a:r>
              <a:rPr lang="en-US" sz="2000" dirty="0" smtClean="0">
                <a:solidFill>
                  <a:srgbClr val="002060"/>
                </a:solidFill>
              </a:rPr>
              <a:t>NACL 0.9%</a:t>
            </a:r>
            <a:r>
              <a:rPr lang="ru-RU" sz="2000" dirty="0" smtClean="0">
                <a:solidFill>
                  <a:srgbClr val="002060"/>
                </a:solidFill>
              </a:rPr>
              <a:t> и гепарин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3357586" cy="5126055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Таким образом околоплодные воды собираются в нестерильную ёмкость и далее сбор крови производится в стерильную банку.</a:t>
            </a:r>
            <a:endParaRPr lang="ru-RU" dirty="0"/>
          </a:p>
        </p:txBody>
      </p:sp>
      <p:pic>
        <p:nvPicPr>
          <p:cNvPr id="6" name="Picture 2" descr="C:\Users\anBl1_stms\Desktop\IMG_4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4643470" cy="6191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3429024" cy="5429287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Учет кровопотери в этом случае более точный и позволяет своевременно без потерь начать отмывание эритроцитов.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3" name="Picture 1" descr="C:\Users\anBl1_stms\Desktop\IMG_4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29024" cy="3214710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714751"/>
            <a:ext cx="4572032" cy="30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90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642918"/>
            <a:ext cx="3429000" cy="51435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Чёткое и своевременное выполнение медицинской сестрой всех манипуляций по подготовке оборудования и расходных материалов позволяет снизить объём кровопотери и вероятность неблагоприятного исхода.</a:t>
            </a:r>
          </a:p>
          <a:p>
            <a:pPr algn="ctr"/>
            <a:endParaRPr lang="ru-RU" sz="2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5" r="1264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500042"/>
            <a:ext cx="3857652" cy="58579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Медицинская </a:t>
            </a:r>
            <a:r>
              <a:rPr lang="ru-RU" sz="2800" dirty="0" err="1" smtClean="0">
                <a:solidFill>
                  <a:srgbClr val="FFFF00"/>
                </a:solidFill>
              </a:rPr>
              <a:t>сестра-анестезист</a:t>
            </a:r>
            <a:r>
              <a:rPr lang="ru-RU" sz="2800" dirty="0" smtClean="0">
                <a:solidFill>
                  <a:srgbClr val="FFFF00"/>
                </a:solidFill>
              </a:rPr>
              <a:t> – это высококвалифицированный специалист, играющий большую роль в оказании плановой и экстренной помощи в командной работе с анестезиологами, акушерами и </a:t>
            </a:r>
            <a:r>
              <a:rPr lang="ru-RU" sz="2800" dirty="0" err="1" smtClean="0">
                <a:solidFill>
                  <a:srgbClr val="FFFF00"/>
                </a:solidFill>
              </a:rPr>
              <a:t>трансфузиологами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0" r="126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43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66" y="428604"/>
            <a:ext cx="773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Быть готовыми к любым осложнениям и уметь их предупредить – залог успеха!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337" name="Picture 1" descr="C:\Users\anBl1_stms\Desktop\IMG_4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715172" cy="485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572428" cy="257176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При сегодняшнем </a:t>
            </a:r>
            <a:r>
              <a:rPr lang="ru-RU" sz="2000" dirty="0" smtClean="0">
                <a:solidFill>
                  <a:srgbClr val="002060"/>
                </a:solidFill>
              </a:rPr>
              <a:t>дефиците качественной донорской крови и опасности заражения опасными инфекциями преимущества бескровной хирургии бесспорны. Главный же принцип – сберечь как можно больше крови человека, оказавшегося на операционном столе»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</a:rPr>
              <a:t>Зильберт</a:t>
            </a:r>
            <a:r>
              <a:rPr lang="ru-RU" sz="2000" dirty="0" smtClean="0">
                <a:solidFill>
                  <a:srgbClr val="002060"/>
                </a:solidFill>
              </a:rPr>
              <a:t> А.П., 1999)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4034" name="Picture 2" descr="C:\Users\anBl1_stms\Desktop\Картины от Алямовской\66b5057d85cee0422491ce355fc472b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333750" cy="2857520"/>
          </a:xfrm>
          <a:prstGeom prst="rect">
            <a:avLst/>
          </a:prstGeom>
          <a:noFill/>
        </p:spPr>
      </p:pic>
      <p:pic>
        <p:nvPicPr>
          <p:cNvPr id="44035" name="Picture 3" descr="C:\Users\anBl1_stms\Desktop\Картины от Алямовской\donorskaya_kr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3521075" cy="286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15262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Основной </a:t>
            </a:r>
            <a:r>
              <a:rPr lang="ru-RU" sz="2700" dirty="0" err="1" smtClean="0">
                <a:solidFill>
                  <a:srgbClr val="002060"/>
                </a:solidFill>
              </a:rPr>
              <a:t>интраоперационный</a:t>
            </a:r>
            <a:r>
              <a:rPr lang="ru-RU" sz="2700" dirty="0" smtClean="0">
                <a:solidFill>
                  <a:srgbClr val="002060"/>
                </a:solidFill>
              </a:rPr>
              <a:t> метод сбережения крови - аппаратная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err="1" smtClean="0">
                <a:solidFill>
                  <a:srgbClr val="002060"/>
                </a:solidFill>
              </a:rPr>
              <a:t>реинфузия</a:t>
            </a:r>
            <a:r>
              <a:rPr lang="ru-RU" sz="2700" dirty="0" smtClean="0">
                <a:solidFill>
                  <a:srgbClr val="002060"/>
                </a:solidFill>
              </a:rPr>
              <a:t> отмытых эритроцитов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anBl1_stms\Desktop\Картины от Алямовской\Cell_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9450" y="1747044"/>
            <a:ext cx="67945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075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500042"/>
            <a:ext cx="3750778" cy="5626121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Методика обеспечивает </a:t>
            </a:r>
            <a:r>
              <a:rPr lang="ru-RU" b="1" u="sng" dirty="0" smtClean="0">
                <a:solidFill>
                  <a:srgbClr val="002060"/>
                </a:solidFill>
              </a:rPr>
              <a:t>сбор</a:t>
            </a:r>
            <a:r>
              <a:rPr lang="ru-RU" dirty="0" smtClean="0">
                <a:solidFill>
                  <a:srgbClr val="002060"/>
                </a:solidFill>
              </a:rPr>
              <a:t> теряемой крови из операционной раны, </a:t>
            </a:r>
            <a:r>
              <a:rPr lang="ru-RU" b="1" u="sng" dirty="0" smtClean="0">
                <a:solidFill>
                  <a:srgbClr val="002060"/>
                </a:solidFill>
              </a:rPr>
              <a:t>отмывание</a:t>
            </a:r>
            <a:r>
              <a:rPr lang="ru-RU" dirty="0" smtClean="0">
                <a:solidFill>
                  <a:srgbClr val="002060"/>
                </a:solidFill>
              </a:rPr>
              <a:t> эритроцитов в центрифуге и </a:t>
            </a:r>
            <a:r>
              <a:rPr lang="ru-RU" b="1" u="sng" dirty="0" smtClean="0">
                <a:solidFill>
                  <a:srgbClr val="002060"/>
                </a:solidFill>
              </a:rPr>
              <a:t>возврат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эритровзвеси</a:t>
            </a:r>
            <a:r>
              <a:rPr lang="ru-RU" dirty="0" smtClean="0">
                <a:solidFill>
                  <a:srgbClr val="002060"/>
                </a:solidFill>
              </a:rPr>
              <a:t> в сосудистое русло пациентки при проведении </a:t>
            </a:r>
            <a:r>
              <a:rPr lang="ru-RU" dirty="0" err="1" smtClean="0">
                <a:solidFill>
                  <a:srgbClr val="002060"/>
                </a:solidFill>
              </a:rPr>
              <a:t>родоразрешающих</a:t>
            </a:r>
            <a:r>
              <a:rPr lang="ru-RU" dirty="0" smtClean="0">
                <a:solidFill>
                  <a:srgbClr val="002060"/>
                </a:solidFill>
              </a:rPr>
              <a:t> операций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anestrod_1\Desktop\всякая всячина\aW1nLWZvdGtpLnlhbmRleC5ydS9nZXQvMTU1NjgvMTQ4MzM2NTQuMzAzLzBfOTVkMmJfMzgxMGE0ODdfb3JpZz9fX2lkPTU3NDUw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4572032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Материально-техническое обеспечение: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57200" y="5357826"/>
            <a:ext cx="3520440" cy="71438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одноразовые наборы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178808" y="5357826"/>
            <a:ext cx="3520440" cy="71438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раствор </a:t>
            </a:r>
            <a:r>
              <a:rPr lang="ru-RU" i="1" dirty="0" err="1" smtClean="0">
                <a:solidFill>
                  <a:srgbClr val="002060"/>
                </a:solidFill>
              </a:rPr>
              <a:t>NaCl</a:t>
            </a:r>
            <a:r>
              <a:rPr lang="ru-RU" i="1" dirty="0" smtClean="0">
                <a:solidFill>
                  <a:srgbClr val="002060"/>
                </a:solidFill>
              </a:rPr>
              <a:t> 0,9%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7111" name="Picture 7" descr="C:\Users\anBl1_stms\Desktop\Картины от Алямовской\cell saver5.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357586" cy="3429024"/>
          </a:xfrm>
          <a:prstGeom prst="rect">
            <a:avLst/>
          </a:prstGeom>
          <a:noFill/>
        </p:spPr>
      </p:pic>
      <p:pic>
        <p:nvPicPr>
          <p:cNvPr id="47113" name="Picture 9" descr="C:\Users\anBl1_stms\Desktop\Картины от Алямовской\75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78300" y="1714489"/>
            <a:ext cx="352107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000636"/>
            <a:ext cx="3520440" cy="928694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Антикоагулянт (гепарин).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78808" y="5000636"/>
            <a:ext cx="3520440" cy="92869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Фильтр медицинский лейкоцитарный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C:\Users\anBl1_stms\Desktop\Картины от Алямовской\1191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500462" cy="3643338"/>
          </a:xfrm>
          <a:prstGeom prst="rect">
            <a:avLst/>
          </a:prstGeom>
          <a:noFill/>
        </p:spPr>
      </p:pic>
      <p:pic>
        <p:nvPicPr>
          <p:cNvPr id="49155" name="Picture 3" descr="C:\Users\anBl1_stms\Desktop\Картины от Алямовской\RC2_image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1" y="1214422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7158" y="571480"/>
            <a:ext cx="3000396" cy="150019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прогноз (кровопотеря </a:t>
            </a:r>
            <a:r>
              <a:rPr lang="en-US" sz="2800" dirty="0" smtClean="0">
                <a:solidFill>
                  <a:srgbClr val="002060"/>
                </a:solidFill>
              </a:rPr>
              <a:t>&gt;20%</a:t>
            </a:r>
            <a:r>
              <a:rPr lang="ru-RU" sz="2800" dirty="0" smtClean="0">
                <a:solidFill>
                  <a:srgbClr val="002060"/>
                </a:solidFill>
              </a:rPr>
              <a:t> ОЦК)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571480"/>
            <a:ext cx="2786082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подготовка аппарата до операции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74" y="2571744"/>
            <a:ext cx="2786082" cy="15001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сбор крови из раны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4786322"/>
            <a:ext cx="3071834" cy="15716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необходимость </a:t>
            </a:r>
            <a:r>
              <a:rPr lang="ru-RU" sz="2800" dirty="0" err="1" smtClean="0">
                <a:solidFill>
                  <a:srgbClr val="002060"/>
                </a:solidFill>
              </a:rPr>
              <a:t>айтореинфузии</a:t>
            </a:r>
            <a:r>
              <a:rPr lang="ru-RU" sz="2800" dirty="0" smtClean="0">
                <a:solidFill>
                  <a:srgbClr val="002060"/>
                </a:solidFill>
              </a:rPr>
              <a:t> в процессе операции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4714884"/>
            <a:ext cx="2857520" cy="1643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осложнения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(гипотония матки)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5643570" y="2143116"/>
            <a:ext cx="928694" cy="1285884"/>
          </a:xfrm>
          <a:prstGeom prst="curved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571868" y="5286388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571868" y="100010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лево стрелка 29"/>
          <p:cNvSpPr/>
          <p:nvPr/>
        </p:nvSpPr>
        <p:spPr>
          <a:xfrm flipV="1">
            <a:off x="1500166" y="3214686"/>
            <a:ext cx="1000100" cy="1500198"/>
          </a:xfrm>
          <a:prstGeom prst="curvedRightArrow">
            <a:avLst>
              <a:gd name="adj1" fmla="val 25000"/>
              <a:gd name="adj2" fmla="val 52500"/>
              <a:gd name="adj3" fmla="val 25000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ПРАКТИКЕ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285859"/>
            <a:ext cx="4786346" cy="42862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Беременная Ч., 28 лет. Диагноз: Беременность 37-38 </a:t>
            </a:r>
            <a:r>
              <a:rPr lang="ru-RU" dirty="0" err="1" smtClean="0">
                <a:solidFill>
                  <a:srgbClr val="002060"/>
                </a:solidFill>
              </a:rPr>
              <a:t>нед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Головное </a:t>
            </a:r>
            <a:r>
              <a:rPr lang="ru-RU" dirty="0" err="1" smtClean="0">
                <a:solidFill>
                  <a:srgbClr val="002060"/>
                </a:solidFill>
              </a:rPr>
              <a:t>предлежание</a:t>
            </a:r>
            <a:r>
              <a:rPr lang="ru-RU" dirty="0" smtClean="0">
                <a:solidFill>
                  <a:srgbClr val="002060"/>
                </a:solidFill>
              </a:rPr>
              <a:t>. Миома матки больших размеров.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Хронический </a:t>
            </a:r>
            <a:r>
              <a:rPr lang="ru-RU" dirty="0" err="1" smtClean="0">
                <a:solidFill>
                  <a:srgbClr val="002060"/>
                </a:solidFill>
              </a:rPr>
              <a:t>пиелонефрит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Стент</a:t>
            </a:r>
            <a:r>
              <a:rPr lang="ru-RU" dirty="0" smtClean="0">
                <a:solidFill>
                  <a:srgbClr val="002060"/>
                </a:solidFill>
              </a:rPr>
              <a:t> мочеточников.</a:t>
            </a:r>
          </a:p>
        </p:txBody>
      </p:sp>
      <p:pic>
        <p:nvPicPr>
          <p:cNvPr id="51203" name="Picture 3" descr="C:\Users\anBl1_stms\Desktop\IMG_4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347414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500042"/>
            <a:ext cx="3822216" cy="614366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Находилась на дородовой госпитализации.</a:t>
            </a:r>
            <a:endParaRPr lang="ru-RU" dirty="0" smtClean="0"/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заготовке </a:t>
            </a:r>
            <a:r>
              <a:rPr lang="ru-RU" dirty="0" err="1" smtClean="0">
                <a:solidFill>
                  <a:srgbClr val="002060"/>
                </a:solidFill>
              </a:rPr>
              <a:t>аутоплазмы</a:t>
            </a:r>
            <a:r>
              <a:rPr lang="ru-RU" dirty="0" smtClean="0">
                <a:solidFill>
                  <a:srgbClr val="002060"/>
                </a:solidFill>
              </a:rPr>
              <a:t> отказано по причине наличия хронического </a:t>
            </a:r>
            <a:r>
              <a:rPr lang="ru-RU" dirty="0" err="1" smtClean="0">
                <a:solidFill>
                  <a:srgbClr val="002060"/>
                </a:solidFill>
              </a:rPr>
              <a:t>пиелонефрита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anestrod_1\Desktop\всякая всячина\aW1nLWZvdGtpLnlhbmRleC5ydS9nZXQvMTU1NzMvMTQ4MzM2NTQuMzAzLzBfOTVkMjBfNmUyY2E2Yzhfb3JpZz9fX2lkPTU3NDUw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28628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6" name="Picture 2" descr="C:\Users\anBl1_stms\Desktop\Картины от Алямовской\rnpc-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28601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5842</TotalTime>
  <Words>418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РОЛЬ МЕДИЦИНСКОЙ СЕСТРЫ В ОБЕСПЕЧЕНИИ КРОВЕСБЕРЕГАЮЩИХ ТЕХНОЛОГИЙ В АКУШЕРСКОМ СТАЦИОНАРЕ</vt:lpstr>
      <vt:lpstr>«При сегодняшнем дефиците качественной донорской крови и опасности заражения опасными инфекциями преимущества бескровной хирургии бесспорны. Главный же принцип – сберечь как можно больше крови человека, оказавшегося на операционном столе»  (Зильберт А.П., 1999)  </vt:lpstr>
      <vt:lpstr>                          Основной интраоперационный метод сбережения крови - аппаратная  реинфузия отмытых эритроцитов </vt:lpstr>
      <vt:lpstr>Слайд 4</vt:lpstr>
      <vt:lpstr>Материально-техническое обеспечение:  </vt:lpstr>
      <vt:lpstr>Слайд 6</vt:lpstr>
      <vt:lpstr>Слайд 7</vt:lpstr>
      <vt:lpstr>НА ПРАКТИКЕ</vt:lpstr>
      <vt:lpstr>Слайд 9</vt:lpstr>
      <vt:lpstr>Предоперационная подготовка в отделении реанимации и ИТ</vt:lpstr>
      <vt:lpstr>Медикаментозная подготовка</vt:lpstr>
      <vt:lpstr>Операция:</vt:lpstr>
      <vt:lpstr>Слайд 13</vt:lpstr>
      <vt:lpstr>В нашей клинике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Аутоплазмодонорство  в акушерстве</dc:title>
  <dc:creator>Doktor_Jaros</dc:creator>
  <cp:lastModifiedBy>User</cp:lastModifiedBy>
  <cp:revision>113</cp:revision>
  <dcterms:created xsi:type="dcterms:W3CDTF">2013-09-09T09:02:44Z</dcterms:created>
  <dcterms:modified xsi:type="dcterms:W3CDTF">2017-02-16T10:15:03Z</dcterms:modified>
</cp:coreProperties>
</file>