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56" r:id="rId2"/>
    <p:sldId id="281" r:id="rId3"/>
    <p:sldId id="283" r:id="rId4"/>
    <p:sldId id="282" r:id="rId5"/>
    <p:sldId id="284" r:id="rId6"/>
    <p:sldId id="262" r:id="rId7"/>
    <p:sldId id="290" r:id="rId8"/>
    <p:sldId id="294" r:id="rId9"/>
    <p:sldId id="285" r:id="rId10"/>
    <p:sldId id="288" r:id="rId11"/>
    <p:sldId id="289" r:id="rId12"/>
    <p:sldId id="287" r:id="rId13"/>
    <p:sldId id="292" r:id="rId14"/>
    <p:sldId id="266" r:id="rId15"/>
    <p:sldId id="263" r:id="rId16"/>
    <p:sldId id="271" r:id="rId17"/>
    <p:sldId id="267" r:id="rId18"/>
    <p:sldId id="272" r:id="rId19"/>
    <p:sldId id="277" r:id="rId20"/>
    <p:sldId id="278" r:id="rId21"/>
    <p:sldId id="275" r:id="rId22"/>
    <p:sldId id="276" r:id="rId23"/>
    <p:sldId id="279" r:id="rId24"/>
    <p:sldId id="293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510" autoAdjust="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D93564-30A3-424D-8292-B804C91C5E62}" type="doc">
      <dgm:prSet loTypeId="urn:microsoft.com/office/officeart/2005/8/layout/hierarchy3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68A0542-1152-43B5-978B-1EBCD1173CFC}">
      <dgm:prSet phldrT="[Текст]" custT="1"/>
      <dgm:spPr/>
      <dgm:t>
        <a:bodyPr/>
        <a:lstStyle/>
        <a:p>
          <a:r>
            <a:rPr lang="ru-RU" sz="3200" b="1" dirty="0" smtClean="0"/>
            <a:t>Немедленные </a:t>
          </a:r>
          <a:endParaRPr lang="ru-RU" sz="3200" b="1" dirty="0"/>
        </a:p>
      </dgm:t>
    </dgm:pt>
    <dgm:pt modelId="{59C5AF9B-5F6A-4D4C-BFBF-DF91DF4CB39A}" type="parTrans" cxnId="{39A62412-8BD4-495F-86CA-816FC5BC5D4E}">
      <dgm:prSet/>
      <dgm:spPr/>
      <dgm:t>
        <a:bodyPr/>
        <a:lstStyle/>
        <a:p>
          <a:endParaRPr lang="ru-RU"/>
        </a:p>
      </dgm:t>
    </dgm:pt>
    <dgm:pt modelId="{28470F20-4EFF-41D6-BCE5-BA423F6333C3}" type="sibTrans" cxnId="{39A62412-8BD4-495F-86CA-816FC5BC5D4E}">
      <dgm:prSet/>
      <dgm:spPr/>
      <dgm:t>
        <a:bodyPr/>
        <a:lstStyle/>
        <a:p>
          <a:endParaRPr lang="ru-RU"/>
        </a:p>
      </dgm:t>
    </dgm:pt>
    <dgm:pt modelId="{FAD20804-AA1C-40FB-A900-AB15E28ADDA6}">
      <dgm:prSet phldrT="[Текст]"/>
      <dgm:spPr/>
      <dgm:t>
        <a:bodyPr/>
        <a:lstStyle/>
        <a:p>
          <a:r>
            <a:rPr lang="ru-RU" dirty="0" smtClean="0"/>
            <a:t>Артериальная гипотония </a:t>
          </a:r>
          <a:endParaRPr lang="ru-RU" dirty="0"/>
        </a:p>
      </dgm:t>
    </dgm:pt>
    <dgm:pt modelId="{165392B5-55EB-4C48-8E2F-FC48839D0FEA}" type="parTrans" cxnId="{7D0F1EB4-F84A-472F-9FD6-B7A608263C1B}">
      <dgm:prSet/>
      <dgm:spPr/>
      <dgm:t>
        <a:bodyPr/>
        <a:lstStyle/>
        <a:p>
          <a:endParaRPr lang="ru-RU"/>
        </a:p>
      </dgm:t>
    </dgm:pt>
    <dgm:pt modelId="{823AD3D0-B736-4C09-BFEE-29D1A15F1E1E}" type="sibTrans" cxnId="{7D0F1EB4-F84A-472F-9FD6-B7A608263C1B}">
      <dgm:prSet/>
      <dgm:spPr/>
      <dgm:t>
        <a:bodyPr/>
        <a:lstStyle/>
        <a:p>
          <a:endParaRPr lang="ru-RU"/>
        </a:p>
      </dgm:t>
    </dgm:pt>
    <dgm:pt modelId="{AA725DBC-C3A8-406D-81EC-FB28AD8CFB45}">
      <dgm:prSet phldrT="[Текст]"/>
      <dgm:spPr/>
      <dgm:t>
        <a:bodyPr/>
        <a:lstStyle/>
        <a:p>
          <a:r>
            <a:rPr lang="ru-RU" dirty="0" smtClean="0"/>
            <a:t>Брадикардия, асистолия</a:t>
          </a:r>
          <a:endParaRPr lang="ru-RU" dirty="0"/>
        </a:p>
      </dgm:t>
    </dgm:pt>
    <dgm:pt modelId="{EA995CC8-F2BF-42AC-BEE0-8EB407E1A972}" type="parTrans" cxnId="{72B1BECE-7993-4624-A8EE-16EF70A8A935}">
      <dgm:prSet/>
      <dgm:spPr/>
      <dgm:t>
        <a:bodyPr/>
        <a:lstStyle/>
        <a:p>
          <a:endParaRPr lang="ru-RU"/>
        </a:p>
      </dgm:t>
    </dgm:pt>
    <dgm:pt modelId="{5E031689-97A7-45A3-A5F9-CE0C08B4A99C}" type="sibTrans" cxnId="{72B1BECE-7993-4624-A8EE-16EF70A8A935}">
      <dgm:prSet/>
      <dgm:spPr/>
      <dgm:t>
        <a:bodyPr/>
        <a:lstStyle/>
        <a:p>
          <a:endParaRPr lang="ru-RU"/>
        </a:p>
      </dgm:t>
    </dgm:pt>
    <dgm:pt modelId="{5D9425DC-10A6-4EDA-A300-4DF513A84B36}">
      <dgm:prSet phldrT="[Текст]" custT="1"/>
      <dgm:spPr/>
      <dgm:t>
        <a:bodyPr/>
        <a:lstStyle/>
        <a:p>
          <a:r>
            <a:rPr lang="ru-RU" sz="3200" b="1" smtClean="0"/>
            <a:t>Отсроченные</a:t>
          </a:r>
          <a:r>
            <a:rPr lang="ru-RU" sz="3600" smtClean="0"/>
            <a:t> </a:t>
          </a:r>
          <a:endParaRPr lang="ru-RU" sz="4000" dirty="0"/>
        </a:p>
      </dgm:t>
    </dgm:pt>
    <dgm:pt modelId="{BD3A2CD0-6A0B-4AE7-B535-D1BEDD393878}" type="parTrans" cxnId="{B01B949B-1EAB-4511-8534-D8B96E901A86}">
      <dgm:prSet/>
      <dgm:spPr/>
      <dgm:t>
        <a:bodyPr/>
        <a:lstStyle/>
        <a:p>
          <a:endParaRPr lang="ru-RU"/>
        </a:p>
      </dgm:t>
    </dgm:pt>
    <dgm:pt modelId="{4FA908C3-D6F9-4E71-A44F-72D6EC8FC7E2}" type="sibTrans" cxnId="{B01B949B-1EAB-4511-8534-D8B96E901A86}">
      <dgm:prSet/>
      <dgm:spPr/>
      <dgm:t>
        <a:bodyPr/>
        <a:lstStyle/>
        <a:p>
          <a:endParaRPr lang="ru-RU"/>
        </a:p>
      </dgm:t>
    </dgm:pt>
    <dgm:pt modelId="{C673517E-2291-4A93-BABE-8238BB7450F3}">
      <dgm:prSet phldrT="[Текст]"/>
      <dgm:spPr/>
      <dgm:t>
        <a:bodyPr/>
        <a:lstStyle/>
        <a:p>
          <a:r>
            <a:rPr lang="ru-RU" dirty="0" err="1" smtClean="0"/>
            <a:t>Постпункционная</a:t>
          </a:r>
          <a:r>
            <a:rPr lang="ru-RU" dirty="0" smtClean="0"/>
            <a:t> головная боль</a:t>
          </a:r>
          <a:endParaRPr lang="ru-RU" dirty="0"/>
        </a:p>
      </dgm:t>
    </dgm:pt>
    <dgm:pt modelId="{B587327B-56EC-4C99-8DA1-F79BFF890794}" type="parTrans" cxnId="{FADB8208-9E6C-4AB6-8258-8ED34EC353F5}">
      <dgm:prSet/>
      <dgm:spPr/>
      <dgm:t>
        <a:bodyPr/>
        <a:lstStyle/>
        <a:p>
          <a:endParaRPr lang="ru-RU"/>
        </a:p>
      </dgm:t>
    </dgm:pt>
    <dgm:pt modelId="{09209A87-9299-4271-B88F-2F757975DA1B}" type="sibTrans" cxnId="{FADB8208-9E6C-4AB6-8258-8ED34EC353F5}">
      <dgm:prSet/>
      <dgm:spPr/>
      <dgm:t>
        <a:bodyPr/>
        <a:lstStyle/>
        <a:p>
          <a:endParaRPr lang="ru-RU"/>
        </a:p>
      </dgm:t>
    </dgm:pt>
    <dgm:pt modelId="{71AF9335-8875-4C3E-9621-31C07CF833B2}">
      <dgm:prSet phldrT="[Текст]"/>
      <dgm:spPr/>
      <dgm:t>
        <a:bodyPr/>
        <a:lstStyle/>
        <a:p>
          <a:r>
            <a:rPr lang="ru-RU" dirty="0" err="1" smtClean="0"/>
            <a:t>Постпункционная</a:t>
          </a:r>
          <a:r>
            <a:rPr lang="ru-RU" dirty="0" smtClean="0"/>
            <a:t>  боль в спине</a:t>
          </a:r>
          <a:endParaRPr lang="ru-RU" dirty="0"/>
        </a:p>
      </dgm:t>
    </dgm:pt>
    <dgm:pt modelId="{7019F868-F090-4383-9847-9B1A55BA1479}" type="parTrans" cxnId="{619C2929-11CE-4F78-9C5E-B890E2C599E0}">
      <dgm:prSet/>
      <dgm:spPr/>
      <dgm:t>
        <a:bodyPr/>
        <a:lstStyle/>
        <a:p>
          <a:endParaRPr lang="ru-RU"/>
        </a:p>
      </dgm:t>
    </dgm:pt>
    <dgm:pt modelId="{ABB95521-06D3-4CC8-BA74-CC5AE4191B9D}" type="sibTrans" cxnId="{619C2929-11CE-4F78-9C5E-B890E2C599E0}">
      <dgm:prSet/>
      <dgm:spPr/>
      <dgm:t>
        <a:bodyPr/>
        <a:lstStyle/>
        <a:p>
          <a:endParaRPr lang="ru-RU"/>
        </a:p>
      </dgm:t>
    </dgm:pt>
    <dgm:pt modelId="{80D78CF4-9847-42C6-ABFB-1AAF6A6897E6}">
      <dgm:prSet/>
      <dgm:spPr/>
      <dgm:t>
        <a:bodyPr/>
        <a:lstStyle/>
        <a:p>
          <a:r>
            <a:rPr lang="ru-RU" dirty="0" smtClean="0"/>
            <a:t>Тошнота и рвота </a:t>
          </a:r>
          <a:endParaRPr lang="ru-RU" dirty="0"/>
        </a:p>
      </dgm:t>
    </dgm:pt>
    <dgm:pt modelId="{B31697AD-E5AA-4844-A792-25883B993354}" type="parTrans" cxnId="{354252E2-317D-49B4-BFD2-B2295530AF53}">
      <dgm:prSet/>
      <dgm:spPr/>
      <dgm:t>
        <a:bodyPr/>
        <a:lstStyle/>
        <a:p>
          <a:endParaRPr lang="ru-RU"/>
        </a:p>
      </dgm:t>
    </dgm:pt>
    <dgm:pt modelId="{307093A9-2189-43EB-9433-46973BFAE278}" type="sibTrans" cxnId="{354252E2-317D-49B4-BFD2-B2295530AF53}">
      <dgm:prSet/>
      <dgm:spPr/>
      <dgm:t>
        <a:bodyPr/>
        <a:lstStyle/>
        <a:p>
          <a:endParaRPr lang="ru-RU"/>
        </a:p>
      </dgm:t>
    </dgm:pt>
    <dgm:pt modelId="{46BB89E0-4AA1-438E-B0F6-468A392F52BE}">
      <dgm:prSet/>
      <dgm:spPr/>
      <dgm:t>
        <a:bodyPr/>
        <a:lstStyle/>
        <a:p>
          <a:r>
            <a:rPr lang="ru-RU" dirty="0" smtClean="0"/>
            <a:t>Анафилактический шок</a:t>
          </a:r>
          <a:endParaRPr lang="ru-RU" dirty="0"/>
        </a:p>
      </dgm:t>
    </dgm:pt>
    <dgm:pt modelId="{EB076FEE-D14F-4F0C-A96C-0A01093D1107}" type="parTrans" cxnId="{E33A06C6-4447-4A52-A137-58311989F7F7}">
      <dgm:prSet/>
      <dgm:spPr/>
      <dgm:t>
        <a:bodyPr/>
        <a:lstStyle/>
        <a:p>
          <a:endParaRPr lang="ru-RU"/>
        </a:p>
      </dgm:t>
    </dgm:pt>
    <dgm:pt modelId="{7FFD01C6-2DC2-4A86-AA2D-C6BE51F8AF58}" type="sibTrans" cxnId="{E33A06C6-4447-4A52-A137-58311989F7F7}">
      <dgm:prSet/>
      <dgm:spPr/>
      <dgm:t>
        <a:bodyPr/>
        <a:lstStyle/>
        <a:p>
          <a:endParaRPr lang="ru-RU"/>
        </a:p>
      </dgm:t>
    </dgm:pt>
    <dgm:pt modelId="{C3622957-5BB7-4ABE-B1BA-1E5DA97ABF39}">
      <dgm:prSet/>
      <dgm:spPr/>
      <dgm:t>
        <a:bodyPr/>
        <a:lstStyle/>
        <a:p>
          <a:r>
            <a:rPr lang="ru-RU" dirty="0" smtClean="0"/>
            <a:t>Внутривенное введение  местного анестетика</a:t>
          </a:r>
          <a:endParaRPr lang="ru-RU" dirty="0"/>
        </a:p>
      </dgm:t>
    </dgm:pt>
    <dgm:pt modelId="{E00AD3B8-6AB3-4A98-A436-B0DD8E954D7D}" type="parTrans" cxnId="{10E2F7B7-7F72-48AD-AE2A-B231F7E7EFA0}">
      <dgm:prSet/>
      <dgm:spPr/>
      <dgm:t>
        <a:bodyPr/>
        <a:lstStyle/>
        <a:p>
          <a:endParaRPr lang="ru-RU"/>
        </a:p>
      </dgm:t>
    </dgm:pt>
    <dgm:pt modelId="{462DEE98-B2BB-4210-8B32-06ACDC442431}" type="sibTrans" cxnId="{10E2F7B7-7F72-48AD-AE2A-B231F7E7EFA0}">
      <dgm:prSet/>
      <dgm:spPr/>
      <dgm:t>
        <a:bodyPr/>
        <a:lstStyle/>
        <a:p>
          <a:endParaRPr lang="ru-RU"/>
        </a:p>
      </dgm:t>
    </dgm:pt>
    <dgm:pt modelId="{4043B0D3-F2B5-4993-9AB2-88EA53C0A2BE}">
      <dgm:prSet/>
      <dgm:spPr/>
      <dgm:t>
        <a:bodyPr/>
        <a:lstStyle/>
        <a:p>
          <a:r>
            <a:rPr lang="ru-RU" dirty="0" smtClean="0"/>
            <a:t>Задержка мочи</a:t>
          </a:r>
          <a:endParaRPr lang="ru-RU" dirty="0"/>
        </a:p>
      </dgm:t>
    </dgm:pt>
    <dgm:pt modelId="{D5F4E44F-8F62-4CDD-9F8E-8E2DDACF9C9E}" type="parTrans" cxnId="{563F83B8-6C3C-49D4-A68C-EE195C0F04F9}">
      <dgm:prSet/>
      <dgm:spPr/>
      <dgm:t>
        <a:bodyPr/>
        <a:lstStyle/>
        <a:p>
          <a:endParaRPr lang="ru-RU"/>
        </a:p>
      </dgm:t>
    </dgm:pt>
    <dgm:pt modelId="{1D40166E-4A56-44A4-9518-D94DCB4138DA}" type="sibTrans" cxnId="{563F83B8-6C3C-49D4-A68C-EE195C0F04F9}">
      <dgm:prSet/>
      <dgm:spPr/>
      <dgm:t>
        <a:bodyPr/>
        <a:lstStyle/>
        <a:p>
          <a:endParaRPr lang="ru-RU"/>
        </a:p>
      </dgm:t>
    </dgm:pt>
    <dgm:pt modelId="{2C140565-FE43-432B-ADF4-8EF4BD6BA205}">
      <dgm:prSet/>
      <dgm:spPr/>
      <dgm:t>
        <a:bodyPr/>
        <a:lstStyle/>
        <a:p>
          <a:r>
            <a:rPr lang="ru-RU" dirty="0" smtClean="0"/>
            <a:t>Неврологические осложнения</a:t>
          </a:r>
          <a:endParaRPr lang="ru-RU" dirty="0"/>
        </a:p>
      </dgm:t>
    </dgm:pt>
    <dgm:pt modelId="{E104328F-2DE0-4F9D-909C-BA8CDDA666C0}" type="parTrans" cxnId="{F0EE5310-85A8-4B78-8E40-8CB4743D792C}">
      <dgm:prSet/>
      <dgm:spPr/>
      <dgm:t>
        <a:bodyPr/>
        <a:lstStyle/>
        <a:p>
          <a:endParaRPr lang="ru-RU"/>
        </a:p>
      </dgm:t>
    </dgm:pt>
    <dgm:pt modelId="{80CC06CA-F20C-4A65-9DAC-F08F6A198437}" type="sibTrans" cxnId="{F0EE5310-85A8-4B78-8E40-8CB4743D792C}">
      <dgm:prSet/>
      <dgm:spPr/>
      <dgm:t>
        <a:bodyPr/>
        <a:lstStyle/>
        <a:p>
          <a:endParaRPr lang="ru-RU"/>
        </a:p>
      </dgm:t>
    </dgm:pt>
    <dgm:pt modelId="{EA306EBE-2E07-44D8-B15C-26516C1231B3}">
      <dgm:prSet/>
      <dgm:spPr/>
      <dgm:t>
        <a:bodyPr/>
        <a:lstStyle/>
        <a:p>
          <a:r>
            <a:rPr lang="ru-RU" dirty="0" smtClean="0"/>
            <a:t>Инфекционные осложнения</a:t>
          </a:r>
          <a:endParaRPr lang="ru-RU" dirty="0"/>
        </a:p>
      </dgm:t>
    </dgm:pt>
    <dgm:pt modelId="{810131D0-670B-48E1-AE6C-1E8674289AF3}" type="parTrans" cxnId="{1CA37D42-71E9-479F-84F2-E5F441A4F382}">
      <dgm:prSet/>
      <dgm:spPr/>
      <dgm:t>
        <a:bodyPr/>
        <a:lstStyle/>
        <a:p>
          <a:endParaRPr lang="ru-RU"/>
        </a:p>
      </dgm:t>
    </dgm:pt>
    <dgm:pt modelId="{7472A24A-8690-43AC-B590-987F4ACCDCF9}" type="sibTrans" cxnId="{1CA37D42-71E9-479F-84F2-E5F441A4F382}">
      <dgm:prSet/>
      <dgm:spPr/>
      <dgm:t>
        <a:bodyPr/>
        <a:lstStyle/>
        <a:p>
          <a:endParaRPr lang="ru-RU"/>
        </a:p>
      </dgm:t>
    </dgm:pt>
    <dgm:pt modelId="{3CD3A361-8437-44BE-8CF3-B0C6F5871A47}" type="pres">
      <dgm:prSet presAssocID="{7CD93564-30A3-424D-8292-B804C91C5E6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EDBC8D8-8E88-4C2E-BE72-D9FE99053D9D}" type="pres">
      <dgm:prSet presAssocID="{A68A0542-1152-43B5-978B-1EBCD1173CFC}" presName="root" presStyleCnt="0"/>
      <dgm:spPr/>
    </dgm:pt>
    <dgm:pt modelId="{770FA5B1-2FC7-4C1D-B5D9-A2472A027080}" type="pres">
      <dgm:prSet presAssocID="{A68A0542-1152-43B5-978B-1EBCD1173CFC}" presName="rootComposite" presStyleCnt="0"/>
      <dgm:spPr/>
    </dgm:pt>
    <dgm:pt modelId="{73489D41-4602-4CEA-AD95-C82FA718B162}" type="pres">
      <dgm:prSet presAssocID="{A68A0542-1152-43B5-978B-1EBCD1173CFC}" presName="rootText" presStyleLbl="node1" presStyleIdx="0" presStyleCnt="2" custScaleX="156245" custScaleY="66822"/>
      <dgm:spPr/>
      <dgm:t>
        <a:bodyPr/>
        <a:lstStyle/>
        <a:p>
          <a:endParaRPr lang="ru-RU"/>
        </a:p>
      </dgm:t>
    </dgm:pt>
    <dgm:pt modelId="{511917FB-DF48-4506-B9CB-9359359A4451}" type="pres">
      <dgm:prSet presAssocID="{A68A0542-1152-43B5-978B-1EBCD1173CFC}" presName="rootConnector" presStyleLbl="node1" presStyleIdx="0" presStyleCnt="2"/>
      <dgm:spPr/>
      <dgm:t>
        <a:bodyPr/>
        <a:lstStyle/>
        <a:p>
          <a:endParaRPr lang="ru-RU"/>
        </a:p>
      </dgm:t>
    </dgm:pt>
    <dgm:pt modelId="{E1057220-9F22-4559-8D49-78550E5D8789}" type="pres">
      <dgm:prSet presAssocID="{A68A0542-1152-43B5-978B-1EBCD1173CFC}" presName="childShape" presStyleCnt="0"/>
      <dgm:spPr/>
    </dgm:pt>
    <dgm:pt modelId="{9276EC96-7E7C-45E8-ACB1-2D6DB2D20D52}" type="pres">
      <dgm:prSet presAssocID="{165392B5-55EB-4C48-8E2F-FC48839D0FEA}" presName="Name13" presStyleLbl="parChTrans1D2" presStyleIdx="0" presStyleCnt="10"/>
      <dgm:spPr/>
      <dgm:t>
        <a:bodyPr/>
        <a:lstStyle/>
        <a:p>
          <a:endParaRPr lang="ru-RU"/>
        </a:p>
      </dgm:t>
    </dgm:pt>
    <dgm:pt modelId="{711BC0B1-C04C-4643-8AB3-4C802CB0AF81}" type="pres">
      <dgm:prSet presAssocID="{FAD20804-AA1C-40FB-A900-AB15E28ADDA6}" presName="childText" presStyleLbl="bgAcc1" presStyleIdx="0" presStyleCnt="10" custScaleX="161082" custScaleY="42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D263B8-8740-4009-AB05-19F91B6EBFB0}" type="pres">
      <dgm:prSet presAssocID="{EA995CC8-F2BF-42AC-BEE0-8EB407E1A972}" presName="Name13" presStyleLbl="parChTrans1D2" presStyleIdx="1" presStyleCnt="10"/>
      <dgm:spPr/>
      <dgm:t>
        <a:bodyPr/>
        <a:lstStyle/>
        <a:p>
          <a:endParaRPr lang="ru-RU"/>
        </a:p>
      </dgm:t>
    </dgm:pt>
    <dgm:pt modelId="{06F3F9CF-9A27-4347-8B31-77F81D2D1714}" type="pres">
      <dgm:prSet presAssocID="{AA725DBC-C3A8-406D-81EC-FB28AD8CFB45}" presName="childText" presStyleLbl="bgAcc1" presStyleIdx="1" presStyleCnt="10" custScaleX="162223" custScaleY="39826" custLinFactNeighborX="-7825" custLinFactNeighborY="-5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5A20E5-5B5F-4295-9AC2-3D4A7C73690F}" type="pres">
      <dgm:prSet presAssocID="{B31697AD-E5AA-4844-A792-25883B993354}" presName="Name13" presStyleLbl="parChTrans1D2" presStyleIdx="2" presStyleCnt="10"/>
      <dgm:spPr/>
      <dgm:t>
        <a:bodyPr/>
        <a:lstStyle/>
        <a:p>
          <a:endParaRPr lang="ru-RU"/>
        </a:p>
      </dgm:t>
    </dgm:pt>
    <dgm:pt modelId="{3A65BDDD-1E44-420F-946B-323C390FC9AC}" type="pres">
      <dgm:prSet presAssocID="{80D78CF4-9847-42C6-ABFB-1AAF6A6897E6}" presName="childText" presStyleLbl="bgAcc1" presStyleIdx="2" presStyleCnt="10" custScaleX="150868" custScaleY="39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244250-73E4-47A5-B270-CB368DFD2806}" type="pres">
      <dgm:prSet presAssocID="{EB076FEE-D14F-4F0C-A96C-0A01093D1107}" presName="Name13" presStyleLbl="parChTrans1D2" presStyleIdx="3" presStyleCnt="10"/>
      <dgm:spPr/>
      <dgm:t>
        <a:bodyPr/>
        <a:lstStyle/>
        <a:p>
          <a:endParaRPr lang="ru-RU"/>
        </a:p>
      </dgm:t>
    </dgm:pt>
    <dgm:pt modelId="{05AD1D35-5B19-41AC-AC4D-FAC6C0FD759C}" type="pres">
      <dgm:prSet presAssocID="{46BB89E0-4AA1-438E-B0F6-468A392F52BE}" presName="childText" presStyleLbl="bgAcc1" presStyleIdx="3" presStyleCnt="10" custScaleX="140756" custScaleY="42838" custLinFactNeighborX="-237" custLinFactNeighborY="-31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10CDA-4F73-43EA-A854-5E034C99B52E}" type="pres">
      <dgm:prSet presAssocID="{E00AD3B8-6AB3-4A98-A436-B0DD8E954D7D}" presName="Name13" presStyleLbl="parChTrans1D2" presStyleIdx="4" presStyleCnt="10"/>
      <dgm:spPr/>
      <dgm:t>
        <a:bodyPr/>
        <a:lstStyle/>
        <a:p>
          <a:endParaRPr lang="ru-RU"/>
        </a:p>
      </dgm:t>
    </dgm:pt>
    <dgm:pt modelId="{E55AF195-999C-4422-9DB6-DCF774D25BDD}" type="pres">
      <dgm:prSet presAssocID="{C3622957-5BB7-4ABE-B1BA-1E5DA97ABF39}" presName="childText" presStyleLbl="bgAcc1" presStyleIdx="4" presStyleCnt="10" custScaleX="152910" custScaleY="64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5079B0-C39F-47B3-B886-F7C992876347}" type="pres">
      <dgm:prSet presAssocID="{5D9425DC-10A6-4EDA-A300-4DF513A84B36}" presName="root" presStyleCnt="0"/>
      <dgm:spPr/>
    </dgm:pt>
    <dgm:pt modelId="{A6A8CA0F-E581-4FA0-AAFD-DF1BF730EF19}" type="pres">
      <dgm:prSet presAssocID="{5D9425DC-10A6-4EDA-A300-4DF513A84B36}" presName="rootComposite" presStyleCnt="0"/>
      <dgm:spPr/>
    </dgm:pt>
    <dgm:pt modelId="{4B03D04D-B676-4E94-A30D-2BF2DFE92E4B}" type="pres">
      <dgm:prSet presAssocID="{5D9425DC-10A6-4EDA-A300-4DF513A84B36}" presName="rootText" presStyleLbl="node1" presStyleIdx="1" presStyleCnt="2" custScaleX="166412" custScaleY="65940"/>
      <dgm:spPr/>
      <dgm:t>
        <a:bodyPr/>
        <a:lstStyle/>
        <a:p>
          <a:endParaRPr lang="ru-RU"/>
        </a:p>
      </dgm:t>
    </dgm:pt>
    <dgm:pt modelId="{7B158551-331F-4C5F-8B3E-3E8906CA6644}" type="pres">
      <dgm:prSet presAssocID="{5D9425DC-10A6-4EDA-A300-4DF513A84B36}" presName="rootConnector" presStyleLbl="node1" presStyleIdx="1" presStyleCnt="2"/>
      <dgm:spPr/>
      <dgm:t>
        <a:bodyPr/>
        <a:lstStyle/>
        <a:p>
          <a:endParaRPr lang="ru-RU"/>
        </a:p>
      </dgm:t>
    </dgm:pt>
    <dgm:pt modelId="{5A9CC90C-E925-43F9-A706-4DE5D0B56530}" type="pres">
      <dgm:prSet presAssocID="{5D9425DC-10A6-4EDA-A300-4DF513A84B36}" presName="childShape" presStyleCnt="0"/>
      <dgm:spPr/>
    </dgm:pt>
    <dgm:pt modelId="{2B2FDDB7-1698-43B9-AF2B-CF17D5EA1F09}" type="pres">
      <dgm:prSet presAssocID="{B587327B-56EC-4C99-8DA1-F79BFF890794}" presName="Name13" presStyleLbl="parChTrans1D2" presStyleIdx="5" presStyleCnt="10"/>
      <dgm:spPr/>
      <dgm:t>
        <a:bodyPr/>
        <a:lstStyle/>
        <a:p>
          <a:endParaRPr lang="ru-RU"/>
        </a:p>
      </dgm:t>
    </dgm:pt>
    <dgm:pt modelId="{982393D3-5209-4FFC-AEB2-F592BE266BA4}" type="pres">
      <dgm:prSet presAssocID="{C673517E-2291-4A93-BABE-8238BB7450F3}" presName="childText" presStyleLbl="bgAcc1" presStyleIdx="5" presStyleCnt="10" custScaleX="153811" custScaleY="514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C890A3-B91C-4354-B896-7B1654FB40FC}" type="pres">
      <dgm:prSet presAssocID="{7019F868-F090-4383-9847-9B1A55BA1479}" presName="Name13" presStyleLbl="parChTrans1D2" presStyleIdx="6" presStyleCnt="10"/>
      <dgm:spPr/>
      <dgm:t>
        <a:bodyPr/>
        <a:lstStyle/>
        <a:p>
          <a:endParaRPr lang="ru-RU"/>
        </a:p>
      </dgm:t>
    </dgm:pt>
    <dgm:pt modelId="{4AB70F01-4BBF-4DCD-ADB7-89B7AF89415C}" type="pres">
      <dgm:prSet presAssocID="{71AF9335-8875-4C3E-9621-31C07CF833B2}" presName="childText" presStyleLbl="bgAcc1" presStyleIdx="6" presStyleCnt="10" custScaleX="173564" custScaleY="46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F3ABD3-1DBE-4703-B13E-546DF39F7C21}" type="pres">
      <dgm:prSet presAssocID="{D5F4E44F-8F62-4CDD-9F8E-8E2DDACF9C9E}" presName="Name13" presStyleLbl="parChTrans1D2" presStyleIdx="7" presStyleCnt="10"/>
      <dgm:spPr/>
      <dgm:t>
        <a:bodyPr/>
        <a:lstStyle/>
        <a:p>
          <a:endParaRPr lang="ru-RU"/>
        </a:p>
      </dgm:t>
    </dgm:pt>
    <dgm:pt modelId="{04B22B17-5D0D-4807-86F9-7BEE298C840D}" type="pres">
      <dgm:prSet presAssocID="{4043B0D3-F2B5-4993-9AB2-88EA53C0A2BE}" presName="childText" presStyleLbl="bgAcc1" presStyleIdx="7" presStyleCnt="10" custScaleX="156535" custScaleY="47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FC5AB5-BAF4-4CF5-B741-4864A87650C8}" type="pres">
      <dgm:prSet presAssocID="{810131D0-670B-48E1-AE6C-1E8674289AF3}" presName="Name13" presStyleLbl="parChTrans1D2" presStyleIdx="8" presStyleCnt="10"/>
      <dgm:spPr/>
      <dgm:t>
        <a:bodyPr/>
        <a:lstStyle/>
        <a:p>
          <a:endParaRPr lang="ru-RU"/>
        </a:p>
      </dgm:t>
    </dgm:pt>
    <dgm:pt modelId="{D70A8F00-C6A6-4144-85C6-8F522A4CF96D}" type="pres">
      <dgm:prSet presAssocID="{EA306EBE-2E07-44D8-B15C-26516C1231B3}" presName="childText" presStyleLbl="bgAcc1" presStyleIdx="8" presStyleCnt="10" custScaleX="169136" custScaleY="443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467390-FC98-443A-89C3-D78792179DF2}" type="pres">
      <dgm:prSet presAssocID="{E104328F-2DE0-4F9D-909C-BA8CDDA666C0}" presName="Name13" presStyleLbl="parChTrans1D2" presStyleIdx="9" presStyleCnt="10"/>
      <dgm:spPr/>
      <dgm:t>
        <a:bodyPr/>
        <a:lstStyle/>
        <a:p>
          <a:endParaRPr lang="ru-RU"/>
        </a:p>
      </dgm:t>
    </dgm:pt>
    <dgm:pt modelId="{116F86E4-9C35-412E-9F21-F75A3AB3DC84}" type="pres">
      <dgm:prSet presAssocID="{2C140565-FE43-432B-ADF4-8EF4BD6BA205}" presName="childText" presStyleLbl="bgAcc1" presStyleIdx="9" presStyleCnt="10" custScaleX="188890" custScaleY="443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7E02BA-5038-4F52-838E-1CD1201F0FAB}" type="presOf" srcId="{810131D0-670B-48E1-AE6C-1E8674289AF3}" destId="{34FC5AB5-BAF4-4CF5-B741-4864A87650C8}" srcOrd="0" destOrd="0" presId="urn:microsoft.com/office/officeart/2005/8/layout/hierarchy3"/>
    <dgm:cxn modelId="{981267C1-5B9F-4EC3-87FE-FE8A7B9497BB}" type="presOf" srcId="{2C140565-FE43-432B-ADF4-8EF4BD6BA205}" destId="{116F86E4-9C35-412E-9F21-F75A3AB3DC84}" srcOrd="0" destOrd="0" presId="urn:microsoft.com/office/officeart/2005/8/layout/hierarchy3"/>
    <dgm:cxn modelId="{B46B21B2-BDDF-4F7C-8555-FAFC3434E04E}" type="presOf" srcId="{D5F4E44F-8F62-4CDD-9F8E-8E2DDACF9C9E}" destId="{3AF3ABD3-1DBE-4703-B13E-546DF39F7C21}" srcOrd="0" destOrd="0" presId="urn:microsoft.com/office/officeart/2005/8/layout/hierarchy3"/>
    <dgm:cxn modelId="{7D106F55-0FDB-45D3-8F0A-5B9D593D9229}" type="presOf" srcId="{A68A0542-1152-43B5-978B-1EBCD1173CFC}" destId="{73489D41-4602-4CEA-AD95-C82FA718B162}" srcOrd="0" destOrd="0" presId="urn:microsoft.com/office/officeart/2005/8/layout/hierarchy3"/>
    <dgm:cxn modelId="{9C876C30-AF11-4308-B6F7-7B1C56FD91D6}" type="presOf" srcId="{5D9425DC-10A6-4EDA-A300-4DF513A84B36}" destId="{4B03D04D-B676-4E94-A30D-2BF2DFE92E4B}" srcOrd="0" destOrd="0" presId="urn:microsoft.com/office/officeart/2005/8/layout/hierarchy3"/>
    <dgm:cxn modelId="{619C2929-11CE-4F78-9C5E-B890E2C599E0}" srcId="{5D9425DC-10A6-4EDA-A300-4DF513A84B36}" destId="{71AF9335-8875-4C3E-9621-31C07CF833B2}" srcOrd="1" destOrd="0" parTransId="{7019F868-F090-4383-9847-9B1A55BA1479}" sibTransId="{ABB95521-06D3-4CC8-BA74-CC5AE4191B9D}"/>
    <dgm:cxn modelId="{E2832224-FCE9-4085-9B92-996B22FCF362}" type="presOf" srcId="{71AF9335-8875-4C3E-9621-31C07CF833B2}" destId="{4AB70F01-4BBF-4DCD-ADB7-89B7AF89415C}" srcOrd="0" destOrd="0" presId="urn:microsoft.com/office/officeart/2005/8/layout/hierarchy3"/>
    <dgm:cxn modelId="{94FD111A-2121-4238-AD33-18F83E9C431E}" type="presOf" srcId="{A68A0542-1152-43B5-978B-1EBCD1173CFC}" destId="{511917FB-DF48-4506-B9CB-9359359A4451}" srcOrd="1" destOrd="0" presId="urn:microsoft.com/office/officeart/2005/8/layout/hierarchy3"/>
    <dgm:cxn modelId="{B671E5DE-3B56-4E89-9637-CDBD1D54285D}" type="presOf" srcId="{4043B0D3-F2B5-4993-9AB2-88EA53C0A2BE}" destId="{04B22B17-5D0D-4807-86F9-7BEE298C840D}" srcOrd="0" destOrd="0" presId="urn:microsoft.com/office/officeart/2005/8/layout/hierarchy3"/>
    <dgm:cxn modelId="{E33A06C6-4447-4A52-A137-58311989F7F7}" srcId="{A68A0542-1152-43B5-978B-1EBCD1173CFC}" destId="{46BB89E0-4AA1-438E-B0F6-468A392F52BE}" srcOrd="3" destOrd="0" parTransId="{EB076FEE-D14F-4F0C-A96C-0A01093D1107}" sibTransId="{7FFD01C6-2DC2-4A86-AA2D-C6BE51F8AF58}"/>
    <dgm:cxn modelId="{FADB8208-9E6C-4AB6-8258-8ED34EC353F5}" srcId="{5D9425DC-10A6-4EDA-A300-4DF513A84B36}" destId="{C673517E-2291-4A93-BABE-8238BB7450F3}" srcOrd="0" destOrd="0" parTransId="{B587327B-56EC-4C99-8DA1-F79BFF890794}" sibTransId="{09209A87-9299-4271-B88F-2F757975DA1B}"/>
    <dgm:cxn modelId="{851E2D9A-E9B0-4B59-891F-FCBE9B802161}" type="presOf" srcId="{EA306EBE-2E07-44D8-B15C-26516C1231B3}" destId="{D70A8F00-C6A6-4144-85C6-8F522A4CF96D}" srcOrd="0" destOrd="0" presId="urn:microsoft.com/office/officeart/2005/8/layout/hierarchy3"/>
    <dgm:cxn modelId="{A5C4CC7A-0248-461E-A299-6660FE75719B}" type="presOf" srcId="{C673517E-2291-4A93-BABE-8238BB7450F3}" destId="{982393D3-5209-4FFC-AEB2-F592BE266BA4}" srcOrd="0" destOrd="0" presId="urn:microsoft.com/office/officeart/2005/8/layout/hierarchy3"/>
    <dgm:cxn modelId="{1CA37D42-71E9-479F-84F2-E5F441A4F382}" srcId="{5D9425DC-10A6-4EDA-A300-4DF513A84B36}" destId="{EA306EBE-2E07-44D8-B15C-26516C1231B3}" srcOrd="3" destOrd="0" parTransId="{810131D0-670B-48E1-AE6C-1E8674289AF3}" sibTransId="{7472A24A-8690-43AC-B590-987F4ACCDCF9}"/>
    <dgm:cxn modelId="{88F2EAEF-AAA0-40DF-924E-1B84C952649A}" type="presOf" srcId="{B587327B-56EC-4C99-8DA1-F79BFF890794}" destId="{2B2FDDB7-1698-43B9-AF2B-CF17D5EA1F09}" srcOrd="0" destOrd="0" presId="urn:microsoft.com/office/officeart/2005/8/layout/hierarchy3"/>
    <dgm:cxn modelId="{2D2E09E8-728D-40D2-811F-C51F3658F8DF}" type="presOf" srcId="{EB076FEE-D14F-4F0C-A96C-0A01093D1107}" destId="{97244250-73E4-47A5-B270-CB368DFD2806}" srcOrd="0" destOrd="0" presId="urn:microsoft.com/office/officeart/2005/8/layout/hierarchy3"/>
    <dgm:cxn modelId="{7D0F1EB4-F84A-472F-9FD6-B7A608263C1B}" srcId="{A68A0542-1152-43B5-978B-1EBCD1173CFC}" destId="{FAD20804-AA1C-40FB-A900-AB15E28ADDA6}" srcOrd="0" destOrd="0" parTransId="{165392B5-55EB-4C48-8E2F-FC48839D0FEA}" sibTransId="{823AD3D0-B736-4C09-BFEE-29D1A15F1E1E}"/>
    <dgm:cxn modelId="{F4B8EC6A-8899-419F-BDF5-7AF739F1DBEC}" type="presOf" srcId="{80D78CF4-9847-42C6-ABFB-1AAF6A6897E6}" destId="{3A65BDDD-1E44-420F-946B-323C390FC9AC}" srcOrd="0" destOrd="0" presId="urn:microsoft.com/office/officeart/2005/8/layout/hierarchy3"/>
    <dgm:cxn modelId="{F1C037A1-84FE-465F-9245-F6D5B80532B6}" type="presOf" srcId="{165392B5-55EB-4C48-8E2F-FC48839D0FEA}" destId="{9276EC96-7E7C-45E8-ACB1-2D6DB2D20D52}" srcOrd="0" destOrd="0" presId="urn:microsoft.com/office/officeart/2005/8/layout/hierarchy3"/>
    <dgm:cxn modelId="{72B1BECE-7993-4624-A8EE-16EF70A8A935}" srcId="{A68A0542-1152-43B5-978B-1EBCD1173CFC}" destId="{AA725DBC-C3A8-406D-81EC-FB28AD8CFB45}" srcOrd="1" destOrd="0" parTransId="{EA995CC8-F2BF-42AC-BEE0-8EB407E1A972}" sibTransId="{5E031689-97A7-45A3-A5F9-CE0C08B4A99C}"/>
    <dgm:cxn modelId="{F0EE5310-85A8-4B78-8E40-8CB4743D792C}" srcId="{5D9425DC-10A6-4EDA-A300-4DF513A84B36}" destId="{2C140565-FE43-432B-ADF4-8EF4BD6BA205}" srcOrd="4" destOrd="0" parTransId="{E104328F-2DE0-4F9D-909C-BA8CDDA666C0}" sibTransId="{80CC06CA-F20C-4A65-9DAC-F08F6A198437}"/>
    <dgm:cxn modelId="{022F193C-BF56-4368-A507-F6F80DFB4DB5}" type="presOf" srcId="{B31697AD-E5AA-4844-A792-25883B993354}" destId="{285A20E5-5B5F-4295-9AC2-3D4A7C73690F}" srcOrd="0" destOrd="0" presId="urn:microsoft.com/office/officeart/2005/8/layout/hierarchy3"/>
    <dgm:cxn modelId="{27FF0D08-AE7E-4E6C-911F-C878D5FA1E0C}" type="presOf" srcId="{AA725DBC-C3A8-406D-81EC-FB28AD8CFB45}" destId="{06F3F9CF-9A27-4347-8B31-77F81D2D1714}" srcOrd="0" destOrd="0" presId="urn:microsoft.com/office/officeart/2005/8/layout/hierarchy3"/>
    <dgm:cxn modelId="{A0C53640-CA01-41DC-A204-6680C7FC99A6}" type="presOf" srcId="{EA995CC8-F2BF-42AC-BEE0-8EB407E1A972}" destId="{2BD263B8-8740-4009-AB05-19F91B6EBFB0}" srcOrd="0" destOrd="0" presId="urn:microsoft.com/office/officeart/2005/8/layout/hierarchy3"/>
    <dgm:cxn modelId="{AF57CC20-5651-4431-9BFF-03D55ECA38F8}" type="presOf" srcId="{7CD93564-30A3-424D-8292-B804C91C5E62}" destId="{3CD3A361-8437-44BE-8CF3-B0C6F5871A47}" srcOrd="0" destOrd="0" presId="urn:microsoft.com/office/officeart/2005/8/layout/hierarchy3"/>
    <dgm:cxn modelId="{39A62412-8BD4-495F-86CA-816FC5BC5D4E}" srcId="{7CD93564-30A3-424D-8292-B804C91C5E62}" destId="{A68A0542-1152-43B5-978B-1EBCD1173CFC}" srcOrd="0" destOrd="0" parTransId="{59C5AF9B-5F6A-4D4C-BFBF-DF91DF4CB39A}" sibTransId="{28470F20-4EFF-41D6-BCE5-BA423F6333C3}"/>
    <dgm:cxn modelId="{A8FDB787-86E7-44EE-A353-ADC569B7CCE0}" type="presOf" srcId="{FAD20804-AA1C-40FB-A900-AB15E28ADDA6}" destId="{711BC0B1-C04C-4643-8AB3-4C802CB0AF81}" srcOrd="0" destOrd="0" presId="urn:microsoft.com/office/officeart/2005/8/layout/hierarchy3"/>
    <dgm:cxn modelId="{E411C067-3B65-4311-B641-C4369CCAD8C2}" type="presOf" srcId="{E00AD3B8-6AB3-4A98-A436-B0DD8E954D7D}" destId="{C2010CDA-4F73-43EA-A854-5E034C99B52E}" srcOrd="0" destOrd="0" presId="urn:microsoft.com/office/officeart/2005/8/layout/hierarchy3"/>
    <dgm:cxn modelId="{B01B949B-1EAB-4511-8534-D8B96E901A86}" srcId="{7CD93564-30A3-424D-8292-B804C91C5E62}" destId="{5D9425DC-10A6-4EDA-A300-4DF513A84B36}" srcOrd="1" destOrd="0" parTransId="{BD3A2CD0-6A0B-4AE7-B535-D1BEDD393878}" sibTransId="{4FA908C3-D6F9-4E71-A44F-72D6EC8FC7E2}"/>
    <dgm:cxn modelId="{10E2F7B7-7F72-48AD-AE2A-B231F7E7EFA0}" srcId="{A68A0542-1152-43B5-978B-1EBCD1173CFC}" destId="{C3622957-5BB7-4ABE-B1BA-1E5DA97ABF39}" srcOrd="4" destOrd="0" parTransId="{E00AD3B8-6AB3-4A98-A436-B0DD8E954D7D}" sibTransId="{462DEE98-B2BB-4210-8B32-06ACDC442431}"/>
    <dgm:cxn modelId="{7B910E33-57EA-4062-8D40-37D265F3DBA5}" type="presOf" srcId="{E104328F-2DE0-4F9D-909C-BA8CDDA666C0}" destId="{26467390-FC98-443A-89C3-D78792179DF2}" srcOrd="0" destOrd="0" presId="urn:microsoft.com/office/officeart/2005/8/layout/hierarchy3"/>
    <dgm:cxn modelId="{563F83B8-6C3C-49D4-A68C-EE195C0F04F9}" srcId="{5D9425DC-10A6-4EDA-A300-4DF513A84B36}" destId="{4043B0D3-F2B5-4993-9AB2-88EA53C0A2BE}" srcOrd="2" destOrd="0" parTransId="{D5F4E44F-8F62-4CDD-9F8E-8E2DDACF9C9E}" sibTransId="{1D40166E-4A56-44A4-9518-D94DCB4138DA}"/>
    <dgm:cxn modelId="{0FC08543-39D5-4D89-BC34-6B228B69D5D7}" type="presOf" srcId="{7019F868-F090-4383-9847-9B1A55BA1479}" destId="{82C890A3-B91C-4354-B896-7B1654FB40FC}" srcOrd="0" destOrd="0" presId="urn:microsoft.com/office/officeart/2005/8/layout/hierarchy3"/>
    <dgm:cxn modelId="{99B768E3-99C2-41DA-864F-B5A71FDBB5F6}" type="presOf" srcId="{5D9425DC-10A6-4EDA-A300-4DF513A84B36}" destId="{7B158551-331F-4C5F-8B3E-3E8906CA6644}" srcOrd="1" destOrd="0" presId="urn:microsoft.com/office/officeart/2005/8/layout/hierarchy3"/>
    <dgm:cxn modelId="{354252E2-317D-49B4-BFD2-B2295530AF53}" srcId="{A68A0542-1152-43B5-978B-1EBCD1173CFC}" destId="{80D78CF4-9847-42C6-ABFB-1AAF6A6897E6}" srcOrd="2" destOrd="0" parTransId="{B31697AD-E5AA-4844-A792-25883B993354}" sibTransId="{307093A9-2189-43EB-9433-46973BFAE278}"/>
    <dgm:cxn modelId="{F819A0F1-69D9-4148-8B17-E463D4AA95F3}" type="presOf" srcId="{C3622957-5BB7-4ABE-B1BA-1E5DA97ABF39}" destId="{E55AF195-999C-4422-9DB6-DCF774D25BDD}" srcOrd="0" destOrd="0" presId="urn:microsoft.com/office/officeart/2005/8/layout/hierarchy3"/>
    <dgm:cxn modelId="{E1314B31-ACB2-47E9-AC1A-DA94B0E7F505}" type="presOf" srcId="{46BB89E0-4AA1-438E-B0F6-468A392F52BE}" destId="{05AD1D35-5B19-41AC-AC4D-FAC6C0FD759C}" srcOrd="0" destOrd="0" presId="urn:microsoft.com/office/officeart/2005/8/layout/hierarchy3"/>
    <dgm:cxn modelId="{E550088E-3408-471E-BC14-4DBAC2863A89}" type="presParOf" srcId="{3CD3A361-8437-44BE-8CF3-B0C6F5871A47}" destId="{0EDBC8D8-8E88-4C2E-BE72-D9FE99053D9D}" srcOrd="0" destOrd="0" presId="urn:microsoft.com/office/officeart/2005/8/layout/hierarchy3"/>
    <dgm:cxn modelId="{DBB50DEB-E551-4B3D-9671-E25AC4089273}" type="presParOf" srcId="{0EDBC8D8-8E88-4C2E-BE72-D9FE99053D9D}" destId="{770FA5B1-2FC7-4C1D-B5D9-A2472A027080}" srcOrd="0" destOrd="0" presId="urn:microsoft.com/office/officeart/2005/8/layout/hierarchy3"/>
    <dgm:cxn modelId="{140598D4-5C0A-45F8-8CF8-89D5294BFEC0}" type="presParOf" srcId="{770FA5B1-2FC7-4C1D-B5D9-A2472A027080}" destId="{73489D41-4602-4CEA-AD95-C82FA718B162}" srcOrd="0" destOrd="0" presId="urn:microsoft.com/office/officeart/2005/8/layout/hierarchy3"/>
    <dgm:cxn modelId="{344F37EA-2EBF-4344-97D2-EED185029871}" type="presParOf" srcId="{770FA5B1-2FC7-4C1D-B5D9-A2472A027080}" destId="{511917FB-DF48-4506-B9CB-9359359A4451}" srcOrd="1" destOrd="0" presId="urn:microsoft.com/office/officeart/2005/8/layout/hierarchy3"/>
    <dgm:cxn modelId="{22221572-0ED7-4546-87E3-8C02FA360895}" type="presParOf" srcId="{0EDBC8D8-8E88-4C2E-BE72-D9FE99053D9D}" destId="{E1057220-9F22-4559-8D49-78550E5D8789}" srcOrd="1" destOrd="0" presId="urn:microsoft.com/office/officeart/2005/8/layout/hierarchy3"/>
    <dgm:cxn modelId="{FB6D15F8-F123-4B8A-9836-91CB5A3B879D}" type="presParOf" srcId="{E1057220-9F22-4559-8D49-78550E5D8789}" destId="{9276EC96-7E7C-45E8-ACB1-2D6DB2D20D52}" srcOrd="0" destOrd="0" presId="urn:microsoft.com/office/officeart/2005/8/layout/hierarchy3"/>
    <dgm:cxn modelId="{96B1E150-9C33-41E4-BC2C-E2C0A1BC4B0D}" type="presParOf" srcId="{E1057220-9F22-4559-8D49-78550E5D8789}" destId="{711BC0B1-C04C-4643-8AB3-4C802CB0AF81}" srcOrd="1" destOrd="0" presId="urn:microsoft.com/office/officeart/2005/8/layout/hierarchy3"/>
    <dgm:cxn modelId="{CEA9B88F-30E1-4A43-AF55-4A5B43EF5146}" type="presParOf" srcId="{E1057220-9F22-4559-8D49-78550E5D8789}" destId="{2BD263B8-8740-4009-AB05-19F91B6EBFB0}" srcOrd="2" destOrd="0" presId="urn:microsoft.com/office/officeart/2005/8/layout/hierarchy3"/>
    <dgm:cxn modelId="{21B87C6C-F1D6-4BFA-94B5-F38D869AA9F9}" type="presParOf" srcId="{E1057220-9F22-4559-8D49-78550E5D8789}" destId="{06F3F9CF-9A27-4347-8B31-77F81D2D1714}" srcOrd="3" destOrd="0" presId="urn:microsoft.com/office/officeart/2005/8/layout/hierarchy3"/>
    <dgm:cxn modelId="{3D7F983F-9973-4F17-88F7-C95EC45A5979}" type="presParOf" srcId="{E1057220-9F22-4559-8D49-78550E5D8789}" destId="{285A20E5-5B5F-4295-9AC2-3D4A7C73690F}" srcOrd="4" destOrd="0" presId="urn:microsoft.com/office/officeart/2005/8/layout/hierarchy3"/>
    <dgm:cxn modelId="{BD6DFB19-53DC-495E-9090-BF8BFB150596}" type="presParOf" srcId="{E1057220-9F22-4559-8D49-78550E5D8789}" destId="{3A65BDDD-1E44-420F-946B-323C390FC9AC}" srcOrd="5" destOrd="0" presId="urn:microsoft.com/office/officeart/2005/8/layout/hierarchy3"/>
    <dgm:cxn modelId="{967F54D8-9075-46F7-ABB9-880EF06524BB}" type="presParOf" srcId="{E1057220-9F22-4559-8D49-78550E5D8789}" destId="{97244250-73E4-47A5-B270-CB368DFD2806}" srcOrd="6" destOrd="0" presId="urn:microsoft.com/office/officeart/2005/8/layout/hierarchy3"/>
    <dgm:cxn modelId="{FB3D8E97-9EBA-4CB9-9F6B-F2D24B29726D}" type="presParOf" srcId="{E1057220-9F22-4559-8D49-78550E5D8789}" destId="{05AD1D35-5B19-41AC-AC4D-FAC6C0FD759C}" srcOrd="7" destOrd="0" presId="urn:microsoft.com/office/officeart/2005/8/layout/hierarchy3"/>
    <dgm:cxn modelId="{51C9C9BE-91E8-4BD2-B92F-1B3A2131AB55}" type="presParOf" srcId="{E1057220-9F22-4559-8D49-78550E5D8789}" destId="{C2010CDA-4F73-43EA-A854-5E034C99B52E}" srcOrd="8" destOrd="0" presId="urn:microsoft.com/office/officeart/2005/8/layout/hierarchy3"/>
    <dgm:cxn modelId="{1460FCF5-C8CF-4B2E-84C8-14DD0B9ECB52}" type="presParOf" srcId="{E1057220-9F22-4559-8D49-78550E5D8789}" destId="{E55AF195-999C-4422-9DB6-DCF774D25BDD}" srcOrd="9" destOrd="0" presId="urn:microsoft.com/office/officeart/2005/8/layout/hierarchy3"/>
    <dgm:cxn modelId="{4D7CE7F7-274E-406E-904B-B23629E24E20}" type="presParOf" srcId="{3CD3A361-8437-44BE-8CF3-B0C6F5871A47}" destId="{B35079B0-C39F-47B3-B886-F7C992876347}" srcOrd="1" destOrd="0" presId="urn:microsoft.com/office/officeart/2005/8/layout/hierarchy3"/>
    <dgm:cxn modelId="{00BAA500-99EC-49CC-9B0A-8B41159C2292}" type="presParOf" srcId="{B35079B0-C39F-47B3-B886-F7C992876347}" destId="{A6A8CA0F-E581-4FA0-AAFD-DF1BF730EF19}" srcOrd="0" destOrd="0" presId="urn:microsoft.com/office/officeart/2005/8/layout/hierarchy3"/>
    <dgm:cxn modelId="{DB7DA701-A659-482D-A930-EF150D7A32A2}" type="presParOf" srcId="{A6A8CA0F-E581-4FA0-AAFD-DF1BF730EF19}" destId="{4B03D04D-B676-4E94-A30D-2BF2DFE92E4B}" srcOrd="0" destOrd="0" presId="urn:microsoft.com/office/officeart/2005/8/layout/hierarchy3"/>
    <dgm:cxn modelId="{0B866D0C-00BF-4353-9D3A-4EAD5E53CEAF}" type="presParOf" srcId="{A6A8CA0F-E581-4FA0-AAFD-DF1BF730EF19}" destId="{7B158551-331F-4C5F-8B3E-3E8906CA6644}" srcOrd="1" destOrd="0" presId="urn:microsoft.com/office/officeart/2005/8/layout/hierarchy3"/>
    <dgm:cxn modelId="{D70F8EC0-79A9-4E53-BCDA-F1B1188875F1}" type="presParOf" srcId="{B35079B0-C39F-47B3-B886-F7C992876347}" destId="{5A9CC90C-E925-43F9-A706-4DE5D0B56530}" srcOrd="1" destOrd="0" presId="urn:microsoft.com/office/officeart/2005/8/layout/hierarchy3"/>
    <dgm:cxn modelId="{C06642B6-9B65-425F-B088-2169CDC71448}" type="presParOf" srcId="{5A9CC90C-E925-43F9-A706-4DE5D0B56530}" destId="{2B2FDDB7-1698-43B9-AF2B-CF17D5EA1F09}" srcOrd="0" destOrd="0" presId="urn:microsoft.com/office/officeart/2005/8/layout/hierarchy3"/>
    <dgm:cxn modelId="{19A601F5-C3A1-422F-B177-4223139DF26C}" type="presParOf" srcId="{5A9CC90C-E925-43F9-A706-4DE5D0B56530}" destId="{982393D3-5209-4FFC-AEB2-F592BE266BA4}" srcOrd="1" destOrd="0" presId="urn:microsoft.com/office/officeart/2005/8/layout/hierarchy3"/>
    <dgm:cxn modelId="{8EC89783-1186-4886-B574-EB56B057EF4F}" type="presParOf" srcId="{5A9CC90C-E925-43F9-A706-4DE5D0B56530}" destId="{82C890A3-B91C-4354-B896-7B1654FB40FC}" srcOrd="2" destOrd="0" presId="urn:microsoft.com/office/officeart/2005/8/layout/hierarchy3"/>
    <dgm:cxn modelId="{C5B83E29-3848-47CA-9647-2A08FD873F96}" type="presParOf" srcId="{5A9CC90C-E925-43F9-A706-4DE5D0B56530}" destId="{4AB70F01-4BBF-4DCD-ADB7-89B7AF89415C}" srcOrd="3" destOrd="0" presId="urn:microsoft.com/office/officeart/2005/8/layout/hierarchy3"/>
    <dgm:cxn modelId="{11172E60-5505-4368-BE4D-87EDE22DBF45}" type="presParOf" srcId="{5A9CC90C-E925-43F9-A706-4DE5D0B56530}" destId="{3AF3ABD3-1DBE-4703-B13E-546DF39F7C21}" srcOrd="4" destOrd="0" presId="urn:microsoft.com/office/officeart/2005/8/layout/hierarchy3"/>
    <dgm:cxn modelId="{08DF7ACB-7FD4-4AE2-A96E-F296F089F9DD}" type="presParOf" srcId="{5A9CC90C-E925-43F9-A706-4DE5D0B56530}" destId="{04B22B17-5D0D-4807-86F9-7BEE298C840D}" srcOrd="5" destOrd="0" presId="urn:microsoft.com/office/officeart/2005/8/layout/hierarchy3"/>
    <dgm:cxn modelId="{FAA9A19B-18AF-4CE7-B4FA-20BC4C0AB36B}" type="presParOf" srcId="{5A9CC90C-E925-43F9-A706-4DE5D0B56530}" destId="{34FC5AB5-BAF4-4CF5-B741-4864A87650C8}" srcOrd="6" destOrd="0" presId="urn:microsoft.com/office/officeart/2005/8/layout/hierarchy3"/>
    <dgm:cxn modelId="{37DA3034-6A3E-43F9-9F38-2F6A0669A413}" type="presParOf" srcId="{5A9CC90C-E925-43F9-A706-4DE5D0B56530}" destId="{D70A8F00-C6A6-4144-85C6-8F522A4CF96D}" srcOrd="7" destOrd="0" presId="urn:microsoft.com/office/officeart/2005/8/layout/hierarchy3"/>
    <dgm:cxn modelId="{6999E72D-21E2-4F81-A8A0-3861332C766C}" type="presParOf" srcId="{5A9CC90C-E925-43F9-A706-4DE5D0B56530}" destId="{26467390-FC98-443A-89C3-D78792179DF2}" srcOrd="8" destOrd="0" presId="urn:microsoft.com/office/officeart/2005/8/layout/hierarchy3"/>
    <dgm:cxn modelId="{C6543A85-29BA-4338-9CAE-12D700D92E75}" type="presParOf" srcId="{5A9CC90C-E925-43F9-A706-4DE5D0B56530}" destId="{116F86E4-9C35-412E-9F21-F75A3AB3DC84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489D41-4602-4CEA-AD95-C82FA718B162}">
      <dsp:nvSpPr>
        <dsp:cNvPr id="0" name=""/>
        <dsp:cNvSpPr/>
      </dsp:nvSpPr>
      <dsp:spPr>
        <a:xfrm>
          <a:off x="209224" y="1153"/>
          <a:ext cx="3514941" cy="7516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"/>
                <a:satMod val="10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77000"/>
                <a:satMod val="100000"/>
              </a:schemeClr>
            </a:gs>
            <a:gs pos="81000">
              <a:schemeClr val="accent2">
                <a:hueOff val="0"/>
                <a:satOff val="0"/>
                <a:lumOff val="0"/>
                <a:alphaOff val="0"/>
                <a:tint val="79000"/>
                <a:satMod val="100000"/>
              </a:schemeClr>
            </a:gs>
            <a:gs pos="86000">
              <a:schemeClr val="accent2">
                <a:hueOff val="0"/>
                <a:satOff val="0"/>
                <a:lumOff val="0"/>
                <a:alphaOff val="0"/>
                <a:tint val="73000"/>
                <a:sat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Немедленные </a:t>
          </a:r>
          <a:endParaRPr lang="ru-RU" sz="3200" b="1" kern="1200" dirty="0"/>
        </a:p>
      </dsp:txBody>
      <dsp:txXfrm>
        <a:off x="231238" y="23167"/>
        <a:ext cx="3470913" cy="707597"/>
      </dsp:txXfrm>
    </dsp:sp>
    <dsp:sp modelId="{9276EC96-7E7C-45E8-ACB1-2D6DB2D20D52}">
      <dsp:nvSpPr>
        <dsp:cNvPr id="0" name=""/>
        <dsp:cNvSpPr/>
      </dsp:nvSpPr>
      <dsp:spPr>
        <a:xfrm>
          <a:off x="560718" y="752779"/>
          <a:ext cx="351494" cy="519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9676"/>
              </a:lnTo>
              <a:lnTo>
                <a:pt x="351494" y="51967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1BC0B1-C04C-4643-8AB3-4C802CB0AF81}">
      <dsp:nvSpPr>
        <dsp:cNvPr id="0" name=""/>
        <dsp:cNvSpPr/>
      </dsp:nvSpPr>
      <dsp:spPr>
        <a:xfrm>
          <a:off x="912212" y="1033983"/>
          <a:ext cx="2899004" cy="4769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Артериальная гипотония </a:t>
          </a:r>
          <a:endParaRPr lang="ru-RU" sz="1500" kern="1200" dirty="0"/>
        </a:p>
      </dsp:txBody>
      <dsp:txXfrm>
        <a:off x="926181" y="1047952"/>
        <a:ext cx="2871066" cy="449006"/>
      </dsp:txXfrm>
    </dsp:sp>
    <dsp:sp modelId="{2BD263B8-8740-4009-AB05-19F91B6EBFB0}">
      <dsp:nvSpPr>
        <dsp:cNvPr id="0" name=""/>
        <dsp:cNvSpPr/>
      </dsp:nvSpPr>
      <dsp:spPr>
        <a:xfrm>
          <a:off x="560718" y="752779"/>
          <a:ext cx="210666" cy="1206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6591"/>
              </a:lnTo>
              <a:lnTo>
                <a:pt x="210666" y="120659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F3F9CF-9A27-4347-8B31-77F81D2D1714}">
      <dsp:nvSpPr>
        <dsp:cNvPr id="0" name=""/>
        <dsp:cNvSpPr/>
      </dsp:nvSpPr>
      <dsp:spPr>
        <a:xfrm>
          <a:off x="771385" y="1735385"/>
          <a:ext cx="2919539" cy="4479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13095"/>
              <a:satOff val="-2240"/>
              <a:lumOff val="-13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Брадикардия, асистолия</a:t>
          </a:r>
          <a:endParaRPr lang="ru-RU" sz="1500" kern="1200" dirty="0"/>
        </a:p>
      </dsp:txBody>
      <dsp:txXfrm>
        <a:off x="784506" y="1748506"/>
        <a:ext cx="2893297" cy="421727"/>
      </dsp:txXfrm>
    </dsp:sp>
    <dsp:sp modelId="{285A20E5-5B5F-4295-9AC2-3D4A7C73690F}">
      <dsp:nvSpPr>
        <dsp:cNvPr id="0" name=""/>
        <dsp:cNvSpPr/>
      </dsp:nvSpPr>
      <dsp:spPr>
        <a:xfrm>
          <a:off x="560718" y="752779"/>
          <a:ext cx="351494" cy="1988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8288"/>
              </a:lnTo>
              <a:lnTo>
                <a:pt x="351494" y="198828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65BDDD-1E44-420F-946B-323C390FC9AC}">
      <dsp:nvSpPr>
        <dsp:cNvPr id="0" name=""/>
        <dsp:cNvSpPr/>
      </dsp:nvSpPr>
      <dsp:spPr>
        <a:xfrm>
          <a:off x="912212" y="2521306"/>
          <a:ext cx="2715182" cy="4395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626189"/>
              <a:satOff val="-4480"/>
              <a:lumOff val="-26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Тошнота и рвота </a:t>
          </a:r>
          <a:endParaRPr lang="ru-RU" sz="1500" kern="1200" dirty="0"/>
        </a:p>
      </dsp:txBody>
      <dsp:txXfrm>
        <a:off x="925085" y="2534179"/>
        <a:ext cx="2689436" cy="413776"/>
      </dsp:txXfrm>
    </dsp:sp>
    <dsp:sp modelId="{97244250-73E4-47A5-B270-CB368DFD2806}">
      <dsp:nvSpPr>
        <dsp:cNvPr id="0" name=""/>
        <dsp:cNvSpPr/>
      </dsp:nvSpPr>
      <dsp:spPr>
        <a:xfrm>
          <a:off x="560718" y="752779"/>
          <a:ext cx="347228" cy="2695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5050"/>
              </a:lnTo>
              <a:lnTo>
                <a:pt x="347228" y="269505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AD1D35-5B19-41AC-AC4D-FAC6C0FD759C}">
      <dsp:nvSpPr>
        <dsp:cNvPr id="0" name=""/>
        <dsp:cNvSpPr/>
      </dsp:nvSpPr>
      <dsp:spPr>
        <a:xfrm>
          <a:off x="907947" y="3206905"/>
          <a:ext cx="2533196" cy="4818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939284"/>
              <a:satOff val="-6721"/>
              <a:lumOff val="-39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Анафилактический шок</a:t>
          </a:r>
          <a:endParaRPr lang="ru-RU" sz="1500" kern="1200" dirty="0"/>
        </a:p>
      </dsp:txBody>
      <dsp:txXfrm>
        <a:off x="922060" y="3221018"/>
        <a:ext cx="2504970" cy="453623"/>
      </dsp:txXfrm>
    </dsp:sp>
    <dsp:sp modelId="{C2010CDA-4F73-43EA-A854-5E034C99B52E}">
      <dsp:nvSpPr>
        <dsp:cNvPr id="0" name=""/>
        <dsp:cNvSpPr/>
      </dsp:nvSpPr>
      <dsp:spPr>
        <a:xfrm>
          <a:off x="560718" y="752779"/>
          <a:ext cx="351494" cy="36153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5375"/>
              </a:lnTo>
              <a:lnTo>
                <a:pt x="351494" y="361537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5AF195-999C-4422-9DB6-DCF774D25BDD}">
      <dsp:nvSpPr>
        <dsp:cNvPr id="0" name=""/>
        <dsp:cNvSpPr/>
      </dsp:nvSpPr>
      <dsp:spPr>
        <a:xfrm>
          <a:off x="912212" y="4005086"/>
          <a:ext cx="2751932" cy="7261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252379"/>
              <a:satOff val="-8961"/>
              <a:lumOff val="-52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Внутривенное введение  местного анестетика</a:t>
          </a:r>
          <a:endParaRPr lang="ru-RU" sz="1500" kern="1200" dirty="0"/>
        </a:p>
      </dsp:txBody>
      <dsp:txXfrm>
        <a:off x="933480" y="4026354"/>
        <a:ext cx="2709396" cy="683600"/>
      </dsp:txXfrm>
    </dsp:sp>
    <dsp:sp modelId="{4B03D04D-B676-4E94-A30D-2BF2DFE92E4B}">
      <dsp:nvSpPr>
        <dsp:cNvPr id="0" name=""/>
        <dsp:cNvSpPr/>
      </dsp:nvSpPr>
      <dsp:spPr>
        <a:xfrm>
          <a:off x="4286574" y="1153"/>
          <a:ext cx="3743661" cy="7417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817852"/>
                <a:satOff val="-20162"/>
                <a:lumOff val="-1177"/>
                <a:alphaOff val="0"/>
                <a:tint val="1000"/>
                <a:satMod val="100000"/>
              </a:schemeClr>
            </a:gs>
            <a:gs pos="68000">
              <a:schemeClr val="accent2">
                <a:hueOff val="2817852"/>
                <a:satOff val="-20162"/>
                <a:lumOff val="-1177"/>
                <a:alphaOff val="0"/>
                <a:tint val="77000"/>
                <a:satMod val="100000"/>
              </a:schemeClr>
            </a:gs>
            <a:gs pos="81000">
              <a:schemeClr val="accent2">
                <a:hueOff val="2817852"/>
                <a:satOff val="-20162"/>
                <a:lumOff val="-1177"/>
                <a:alphaOff val="0"/>
                <a:tint val="79000"/>
                <a:satMod val="100000"/>
              </a:schemeClr>
            </a:gs>
            <a:gs pos="86000">
              <a:schemeClr val="accent2">
                <a:hueOff val="2817852"/>
                <a:satOff val="-20162"/>
                <a:lumOff val="-1177"/>
                <a:alphaOff val="0"/>
                <a:tint val="73000"/>
                <a:satMod val="100000"/>
              </a:schemeClr>
            </a:gs>
            <a:gs pos="100000">
              <a:schemeClr val="accent2">
                <a:hueOff val="2817852"/>
                <a:satOff val="-20162"/>
                <a:lumOff val="-1177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smtClean="0"/>
            <a:t>Отсроченные</a:t>
          </a:r>
          <a:r>
            <a:rPr lang="ru-RU" sz="3600" kern="1200" smtClean="0"/>
            <a:t> </a:t>
          </a:r>
          <a:endParaRPr lang="ru-RU" sz="4000" kern="1200" dirty="0"/>
        </a:p>
      </dsp:txBody>
      <dsp:txXfrm>
        <a:off x="4308298" y="22877"/>
        <a:ext cx="3700213" cy="698256"/>
      </dsp:txXfrm>
    </dsp:sp>
    <dsp:sp modelId="{2B2FDDB7-1698-43B9-AF2B-CF17D5EA1F09}">
      <dsp:nvSpPr>
        <dsp:cNvPr id="0" name=""/>
        <dsp:cNvSpPr/>
      </dsp:nvSpPr>
      <dsp:spPr>
        <a:xfrm>
          <a:off x="4660940" y="742858"/>
          <a:ext cx="374366" cy="570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0659"/>
              </a:lnTo>
              <a:lnTo>
                <a:pt x="374366" y="57065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2393D3-5209-4FFC-AEB2-F592BE266BA4}">
      <dsp:nvSpPr>
        <dsp:cNvPr id="0" name=""/>
        <dsp:cNvSpPr/>
      </dsp:nvSpPr>
      <dsp:spPr>
        <a:xfrm>
          <a:off x="5035306" y="1024062"/>
          <a:ext cx="2768147" cy="5789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565473"/>
              <a:satOff val="-11201"/>
              <a:lumOff val="-65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/>
            <a:t>Постпункционная</a:t>
          </a:r>
          <a:r>
            <a:rPr lang="ru-RU" sz="1500" kern="1200" dirty="0" smtClean="0"/>
            <a:t> головная боль</a:t>
          </a:r>
          <a:endParaRPr lang="ru-RU" sz="1500" kern="1200" dirty="0"/>
        </a:p>
      </dsp:txBody>
      <dsp:txXfrm>
        <a:off x="5052262" y="1041018"/>
        <a:ext cx="2734235" cy="544997"/>
      </dsp:txXfrm>
    </dsp:sp>
    <dsp:sp modelId="{82C890A3-B91C-4354-B896-7B1654FB40FC}">
      <dsp:nvSpPr>
        <dsp:cNvPr id="0" name=""/>
        <dsp:cNvSpPr/>
      </dsp:nvSpPr>
      <dsp:spPr>
        <a:xfrm>
          <a:off x="4660940" y="742858"/>
          <a:ext cx="374366" cy="1402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2135"/>
              </a:lnTo>
              <a:lnTo>
                <a:pt x="374366" y="140213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B70F01-4BBF-4DCD-ADB7-89B7AF89415C}">
      <dsp:nvSpPr>
        <dsp:cNvPr id="0" name=""/>
        <dsp:cNvSpPr/>
      </dsp:nvSpPr>
      <dsp:spPr>
        <a:xfrm>
          <a:off x="5035306" y="1884176"/>
          <a:ext cx="3123644" cy="5216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878568"/>
              <a:satOff val="-13441"/>
              <a:lumOff val="-7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/>
            <a:t>Постпункционная</a:t>
          </a:r>
          <a:r>
            <a:rPr lang="ru-RU" sz="1500" kern="1200" dirty="0" smtClean="0"/>
            <a:t>  боль в спине</a:t>
          </a:r>
          <a:endParaRPr lang="ru-RU" sz="1500" kern="1200" dirty="0"/>
        </a:p>
      </dsp:txBody>
      <dsp:txXfrm>
        <a:off x="5050584" y="1899454"/>
        <a:ext cx="3093088" cy="491077"/>
      </dsp:txXfrm>
    </dsp:sp>
    <dsp:sp modelId="{3AF3ABD3-1DBE-4703-B13E-546DF39F7C21}">
      <dsp:nvSpPr>
        <dsp:cNvPr id="0" name=""/>
        <dsp:cNvSpPr/>
      </dsp:nvSpPr>
      <dsp:spPr>
        <a:xfrm>
          <a:off x="4660940" y="742858"/>
          <a:ext cx="374366" cy="22136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3623"/>
              </a:lnTo>
              <a:lnTo>
                <a:pt x="374366" y="221362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B22B17-5D0D-4807-86F9-7BEE298C840D}">
      <dsp:nvSpPr>
        <dsp:cNvPr id="0" name=""/>
        <dsp:cNvSpPr/>
      </dsp:nvSpPr>
      <dsp:spPr>
        <a:xfrm>
          <a:off x="5035306" y="2687014"/>
          <a:ext cx="2817171" cy="5389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191663"/>
              <a:satOff val="-15682"/>
              <a:lumOff val="-9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Задержка мочи</a:t>
          </a:r>
          <a:endParaRPr lang="ru-RU" sz="1500" kern="1200" dirty="0"/>
        </a:p>
      </dsp:txBody>
      <dsp:txXfrm>
        <a:off x="5051091" y="2702799"/>
        <a:ext cx="2785601" cy="507363"/>
      </dsp:txXfrm>
    </dsp:sp>
    <dsp:sp modelId="{34FC5AB5-BAF4-4CF5-B741-4864A87650C8}">
      <dsp:nvSpPr>
        <dsp:cNvPr id="0" name=""/>
        <dsp:cNvSpPr/>
      </dsp:nvSpPr>
      <dsp:spPr>
        <a:xfrm>
          <a:off x="4660940" y="742858"/>
          <a:ext cx="374366" cy="30135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3503"/>
              </a:lnTo>
              <a:lnTo>
                <a:pt x="374366" y="301350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0A8F00-C6A6-4144-85C6-8F522A4CF96D}">
      <dsp:nvSpPr>
        <dsp:cNvPr id="0" name=""/>
        <dsp:cNvSpPr/>
      </dsp:nvSpPr>
      <dsp:spPr>
        <a:xfrm>
          <a:off x="5035306" y="3507152"/>
          <a:ext cx="3043953" cy="4984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504758"/>
              <a:satOff val="-17922"/>
              <a:lumOff val="-104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Инфекционные осложнения</a:t>
          </a:r>
          <a:endParaRPr lang="ru-RU" sz="1500" kern="1200" dirty="0"/>
        </a:p>
      </dsp:txBody>
      <dsp:txXfrm>
        <a:off x="5049904" y="3521750"/>
        <a:ext cx="3014757" cy="469221"/>
      </dsp:txXfrm>
    </dsp:sp>
    <dsp:sp modelId="{26467390-FC98-443A-89C3-D78792179DF2}">
      <dsp:nvSpPr>
        <dsp:cNvPr id="0" name=""/>
        <dsp:cNvSpPr/>
      </dsp:nvSpPr>
      <dsp:spPr>
        <a:xfrm>
          <a:off x="4660940" y="742858"/>
          <a:ext cx="374366" cy="3793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3125"/>
              </a:lnTo>
              <a:lnTo>
                <a:pt x="374366" y="379312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6F86E4-9C35-412E-9F21-F75A3AB3DC84}">
      <dsp:nvSpPr>
        <dsp:cNvPr id="0" name=""/>
        <dsp:cNvSpPr/>
      </dsp:nvSpPr>
      <dsp:spPr>
        <a:xfrm>
          <a:off x="5035306" y="4286774"/>
          <a:ext cx="3399467" cy="4984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817852"/>
              <a:satOff val="-20162"/>
              <a:lumOff val="-11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Неврологические осложнения</a:t>
          </a:r>
          <a:endParaRPr lang="ru-RU" sz="1500" kern="1200" dirty="0"/>
        </a:p>
      </dsp:txBody>
      <dsp:txXfrm>
        <a:off x="5049904" y="4301372"/>
        <a:ext cx="3370271" cy="4692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B8F14-794E-4D51-9581-071F737D48DE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5E4C0-4646-49DB-95C7-95AE1E8CC1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664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5E4C0-4646-49DB-95C7-95AE1E8CC1D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1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4581128"/>
            <a:ext cx="4329130" cy="144016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Выполнила: </a:t>
            </a:r>
          </a:p>
          <a:p>
            <a:pPr algn="l"/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Медсестра-анестезист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l"/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Нахалова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Наталья Анатольевна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88840"/>
            <a:ext cx="9144000" cy="2592288"/>
          </a:xfrm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3600" b="1" i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Важные аспекты в работе </a:t>
            </a:r>
            <a:r>
              <a:rPr lang="ru-RU" sz="3600" b="1" i="1" dirty="0" err="1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медсестры-анестезиста</a:t>
            </a:r>
            <a:r>
              <a:rPr lang="ru-RU" sz="3600" b="1" i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при проведении </a:t>
            </a:r>
            <a:r>
              <a:rPr lang="ru-RU" sz="3600" b="1" i="1" dirty="0" err="1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эпидуральной</a:t>
            </a:r>
            <a:r>
              <a:rPr lang="ru-RU" sz="3600" b="1" i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аналгезии в акушерстве</a:t>
            </a:r>
            <a:endParaRPr lang="ru-RU" sz="3600" b="1" i="1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1604" y="214290"/>
            <a:ext cx="735808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ФГБУ "НАУЧНЫЙ ЦЕНТР АКУШЕРСТВА, ГИНЕКОЛОГИИ и ПЕРИНАТОЛГИИ имени академика В.И. Кулакова Минздрава России</a:t>
            </a:r>
            <a:endParaRPr lang="ru-RU" dirty="0"/>
          </a:p>
        </p:txBody>
      </p:sp>
      <p:pic>
        <p:nvPicPr>
          <p:cNvPr id="17410" name="Picture 2" descr="http://www.ncagip.ru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43050" cy="107632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Подготовка рабочего места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4034" name="Picture 2" descr="http://www.8a.ru/kat/big1/403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85992"/>
            <a:ext cx="3410971" cy="25241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4040" name="Picture 8" descr="http://shop-hartmann.ru/files/shop/large/2842_mediset-nabor-dlya-kateterizats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214554"/>
            <a:ext cx="2695562" cy="26955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http://prikolnye-kartinki.ru/img/picture/Nov/06/1632d082f0b6a7e5e9fa41262f2c0829/mini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29" y="1428736"/>
            <a:ext cx="2101117" cy="1571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://stockfresh.com/files/n/nobilior/m/22/2273682_stock-photo-medical-doctor-woman-in-the-offi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10467" y="5000636"/>
            <a:ext cx="2033533" cy="16573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642918"/>
            <a:ext cx="621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Обеспечение венозного доступа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56792"/>
            <a:ext cx="3810000" cy="2557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286248" y="2500306"/>
            <a:ext cx="3670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Измерение АД, ЧСС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071810"/>
            <a:ext cx="3186105" cy="2124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http://prikolnye-kartinki.ru/img/picture/Nov/06/1632d082f0b6a7e5e9fa41262f2c0829/mini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42883" y="1000108"/>
            <a:ext cx="2101117" cy="1571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://stockfresh.com/files/n/nobilior/m/22/2273682_stock-photo-medical-doctor-woman-in-the-offi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10467" y="5000636"/>
            <a:ext cx="2033533" cy="16573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386" name="Picture 2" descr="https://pp.vk.me/c836228/v836228793/26f19/tjmfwEdXtgw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4286256"/>
            <a:ext cx="3857652" cy="2089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4" name="Rectangle 4"/>
          <p:cNvSpPr>
            <a:spLocks noChangeArrowheads="1"/>
          </p:cNvSpPr>
          <p:nvPr/>
        </p:nvSpPr>
        <p:spPr bwMode="auto">
          <a:xfrm>
            <a:off x="2714612" y="1857364"/>
            <a:ext cx="4929222" cy="3970318"/>
          </a:xfrm>
          <a:prstGeom prst="rect">
            <a:avLst/>
          </a:prstGeom>
          <a:noFill/>
          <a:ln w="9525" algn="ctr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57188" indent="-357188">
              <a:buFont typeface="Wingdings" pitchFamily="2" charset="2"/>
              <a:buChar char="q"/>
            </a:pPr>
            <a:r>
              <a:rPr lang="ru-RU" b="1" dirty="0" smtClean="0"/>
              <a:t> Стерильные перчатки.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ru-RU" b="1" dirty="0" smtClean="0"/>
          </a:p>
          <a:p>
            <a:pPr marL="357188" indent="-357188">
              <a:buFont typeface="Wingdings" pitchFamily="2" charset="2"/>
              <a:buChar char="q"/>
            </a:pPr>
            <a:r>
              <a:rPr lang="en-US" b="1" dirty="0" smtClean="0"/>
              <a:t> </a:t>
            </a:r>
            <a:r>
              <a:rPr lang="ru-RU" b="1" dirty="0"/>
              <a:t>Пинцет (зажим).</a:t>
            </a:r>
            <a:r>
              <a:rPr lang="en-US" b="1" dirty="0"/>
              <a:t/>
            </a:r>
            <a:br>
              <a:rPr lang="en-US" b="1" dirty="0"/>
            </a:br>
            <a:endParaRPr lang="ru-RU" b="1" dirty="0"/>
          </a:p>
          <a:p>
            <a:pPr marL="357188" indent="-357188">
              <a:buFont typeface="Wingdings" pitchFamily="2" charset="2"/>
              <a:buChar char="q"/>
            </a:pPr>
            <a:r>
              <a:rPr lang="ru-RU" b="1" dirty="0" smtClean="0"/>
              <a:t> Антисептик для </a:t>
            </a:r>
            <a:r>
              <a:rPr lang="ru-RU" b="1" dirty="0"/>
              <a:t>обработки кожи.</a:t>
            </a:r>
            <a:r>
              <a:rPr lang="en-US" b="1" dirty="0"/>
              <a:t/>
            </a:r>
            <a:br>
              <a:rPr lang="en-US" b="1" dirty="0"/>
            </a:br>
            <a:endParaRPr lang="ru-RU" b="1" dirty="0" smtClean="0"/>
          </a:p>
          <a:p>
            <a:pPr marL="357188" indent="-357188">
              <a:buFont typeface="Wingdings" pitchFamily="2" charset="2"/>
              <a:buChar char="q"/>
            </a:pPr>
            <a:r>
              <a:rPr lang="ru-RU" b="1" dirty="0" smtClean="0"/>
              <a:t>Стерильные салфетки </a:t>
            </a:r>
            <a:r>
              <a:rPr lang="ru-RU" b="1" dirty="0"/>
              <a:t>для обработки кожи</a:t>
            </a:r>
            <a:r>
              <a:rPr lang="ru-RU" b="1" dirty="0" smtClean="0"/>
              <a:t>.</a:t>
            </a:r>
          </a:p>
          <a:p>
            <a:pPr marL="357188" indent="-357188">
              <a:buFont typeface="Wingdings" pitchFamily="2" charset="2"/>
              <a:buChar char="q"/>
            </a:pPr>
            <a:endParaRPr lang="ru-RU" b="1" dirty="0"/>
          </a:p>
          <a:p>
            <a:pPr marL="357188" indent="-357188">
              <a:buFont typeface="Wingdings" pitchFamily="2" charset="2"/>
              <a:buChar char="q"/>
            </a:pPr>
            <a:r>
              <a:rPr lang="ru-RU" b="1" dirty="0" smtClean="0"/>
              <a:t> </a:t>
            </a:r>
            <a:r>
              <a:rPr lang="ru-RU" b="1" dirty="0" err="1" smtClean="0"/>
              <a:t>Эпидуральный</a:t>
            </a:r>
            <a:r>
              <a:rPr lang="ru-RU" b="1" dirty="0" smtClean="0"/>
              <a:t> набор</a:t>
            </a:r>
            <a:endParaRPr lang="ru-RU" b="1" dirty="0"/>
          </a:p>
          <a:p>
            <a:pPr marL="357188" indent="-357188">
              <a:buFont typeface="Wingdings" pitchFamily="2" charset="2"/>
              <a:buChar char="q"/>
            </a:pPr>
            <a:endParaRPr lang="ru-RU" b="1" dirty="0" smtClean="0"/>
          </a:p>
          <a:p>
            <a:pPr marL="357188" indent="-357188">
              <a:buFont typeface="Wingdings" pitchFamily="2" charset="2"/>
              <a:buChar char="q"/>
            </a:pPr>
            <a:r>
              <a:rPr lang="ru-RU" b="1" dirty="0" smtClean="0"/>
              <a:t>Шприцы</a:t>
            </a:r>
          </a:p>
          <a:p>
            <a:pPr marL="357188" indent="-357188">
              <a:buFont typeface="Wingdings" pitchFamily="2" charset="2"/>
              <a:buChar char="q"/>
            </a:pPr>
            <a:endParaRPr lang="ru-RU" b="1" dirty="0" smtClean="0"/>
          </a:p>
          <a:p>
            <a:pPr marL="357188" indent="-357188">
              <a:buFont typeface="Wingdings" pitchFamily="2" charset="2"/>
              <a:buChar char="q"/>
            </a:pPr>
            <a:r>
              <a:rPr lang="ru-RU" b="1" dirty="0" smtClean="0"/>
              <a:t> Местные анестетики</a:t>
            </a:r>
            <a:endParaRPr lang="ru-RU" b="1" dirty="0"/>
          </a:p>
        </p:txBody>
      </p:sp>
      <p:pic>
        <p:nvPicPr>
          <p:cNvPr id="235526" name="Picture 6" descr="nabor_BD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08050"/>
            <a:ext cx="2096152" cy="568930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28794" y="1071546"/>
            <a:ext cx="6152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Комплектация стерильного стола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" name="Picture 4" descr="http://prikolnye-kartinki.ru/img/picture/Nov/06/1632d082f0b6a7e5e9fa41262f2c0829/mini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2883" y="1571612"/>
            <a:ext cx="2101117" cy="1571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http://stockfresh.com/files/n/nobilior/m/22/2273682_stock-photo-medical-doctor-woman-in-the-offi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0467" y="5000636"/>
            <a:ext cx="2033533" cy="16573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ChangeArrowheads="1"/>
          </p:cNvSpPr>
          <p:nvPr/>
        </p:nvSpPr>
        <p:spPr bwMode="auto">
          <a:xfrm>
            <a:off x="357158" y="714356"/>
            <a:ext cx="84582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Times New Roman" pitchFamily="18" charset="0"/>
              </a:rPr>
              <a:t>Положение </a:t>
            </a: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Times New Roman" pitchFamily="18" charset="0"/>
              </a:rPr>
              <a:t>пациента во время пункции</a:t>
            </a:r>
          </a:p>
        </p:txBody>
      </p:sp>
      <p:pic>
        <p:nvPicPr>
          <p:cNvPr id="236551" name="Picture 7" descr="Resize of Polojenie_leja2_transpar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725" y="908050"/>
            <a:ext cx="3541713" cy="4537075"/>
          </a:xfrm>
          <a:prstGeom prst="rect">
            <a:avLst/>
          </a:prstGeom>
          <a:noFill/>
        </p:spPr>
      </p:pic>
      <p:pic>
        <p:nvPicPr>
          <p:cNvPr id="236554" name="Picture 10" descr="Resize of PolojenieSID_transpar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1408113"/>
            <a:ext cx="2986088" cy="4044950"/>
          </a:xfrm>
          <a:prstGeom prst="rect">
            <a:avLst/>
          </a:prstGeom>
          <a:noFill/>
        </p:spPr>
      </p:pic>
      <p:sp>
        <p:nvSpPr>
          <p:cNvPr id="236555" name="Rectangle 11"/>
          <p:cNvSpPr>
            <a:spLocks noChangeArrowheads="1"/>
          </p:cNvSpPr>
          <p:nvPr/>
        </p:nvSpPr>
        <p:spPr bwMode="auto">
          <a:xfrm>
            <a:off x="1092200" y="5516563"/>
            <a:ext cx="3543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А</a:t>
            </a:r>
            <a:r>
              <a:rPr lang="ru-RU"/>
              <a:t> </a:t>
            </a:r>
            <a:r>
              <a:rPr lang="en-US"/>
              <a:t>–</a:t>
            </a:r>
            <a:r>
              <a:rPr lang="ru-RU"/>
              <a:t> положение на боку </a:t>
            </a:r>
            <a:r>
              <a:rPr lang="en-US"/>
              <a:t/>
            </a:r>
            <a:br>
              <a:rPr lang="en-US"/>
            </a:br>
            <a:r>
              <a:rPr lang="ru-RU"/>
              <a:t>с валиком</a:t>
            </a:r>
            <a:r>
              <a:rPr lang="en-US"/>
              <a:t> </a:t>
            </a:r>
            <a:r>
              <a:rPr lang="ru-RU"/>
              <a:t>под головой</a:t>
            </a:r>
          </a:p>
        </p:txBody>
      </p:sp>
      <p:sp>
        <p:nvSpPr>
          <p:cNvPr id="236556" name="Rectangle 12"/>
          <p:cNvSpPr>
            <a:spLocks noChangeArrowheads="1"/>
          </p:cNvSpPr>
          <p:nvPr/>
        </p:nvSpPr>
        <p:spPr bwMode="auto">
          <a:xfrm>
            <a:off x="5072066" y="5500702"/>
            <a:ext cx="3024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>
                <a:solidFill>
                  <a:srgbClr val="FF3300"/>
                </a:solidFill>
              </a:rPr>
              <a:t>Б</a:t>
            </a:r>
            <a:r>
              <a:rPr lang="ru-RU" dirty="0"/>
              <a:t> </a:t>
            </a:r>
            <a:r>
              <a:rPr lang="en-US" dirty="0"/>
              <a:t>–</a:t>
            </a:r>
            <a:r>
              <a:rPr lang="ru-RU" dirty="0"/>
              <a:t> положение сидя</a:t>
            </a:r>
          </a:p>
        </p:txBody>
      </p:sp>
      <p:pic>
        <p:nvPicPr>
          <p:cNvPr id="7" name="Picture 2" descr="http://stockfresh.com/files/n/nobilior/m/22/2273682_stock-photo-medical-doctor-woman-in-the-offi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5357826"/>
            <a:ext cx="1691680" cy="15001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4" descr="http://prikolnye-kartinki.ru/img/picture/Nov/06/1632d082f0b6a7e5e9fa41262f2c0829/mini_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42883" y="1285860"/>
            <a:ext cx="2101117" cy="1571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7572428" cy="278608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	Проведение </a:t>
            </a:r>
            <a:r>
              <a:rPr lang="ru-RU" dirty="0" err="1" smtClean="0"/>
              <a:t>эпидуральной</a:t>
            </a:r>
            <a:r>
              <a:rPr lang="ru-RU" dirty="0" smtClean="0"/>
              <a:t> </a:t>
            </a:r>
            <a:r>
              <a:rPr lang="ru-RU" dirty="0" smtClean="0"/>
              <a:t>аналгезии </a:t>
            </a:r>
            <a:r>
              <a:rPr lang="ru-RU" dirty="0" smtClean="0"/>
              <a:t>требует соблюдения строгих стерильных условий. После определения места, в котором будет проводиться установка </a:t>
            </a:r>
            <a:r>
              <a:rPr lang="ru-RU" dirty="0" err="1" smtClean="0"/>
              <a:t>эпидурального</a:t>
            </a:r>
            <a:r>
              <a:rPr lang="ru-RU" dirty="0" smtClean="0"/>
              <a:t> катетера, анестезиолог проводит тщательную обработку рук. В это время </a:t>
            </a:r>
            <a:r>
              <a:rPr lang="ru-RU" dirty="0" smtClean="0"/>
              <a:t>м/с-анестезист </a:t>
            </a:r>
            <a:r>
              <a:rPr lang="ru-RU" dirty="0" smtClean="0"/>
              <a:t>обрабатывает стерильным раствором место выполнения анестезии.</a:t>
            </a:r>
            <a:endParaRPr lang="ru-RU" dirty="0"/>
          </a:p>
        </p:txBody>
      </p:sp>
      <p:pic>
        <p:nvPicPr>
          <p:cNvPr id="24580" name="Picture 4" descr="http://onarkoze.ru/img/obrabotka-spiny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4000504"/>
            <a:ext cx="3286148" cy="2466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4" name="Picture 2" descr="http://www.infox.ru/photos/2011/40/116740/331x252_CbsJJx3BGGWwNMTvPVy4hfXoRBlsUu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000504"/>
            <a:ext cx="3162300" cy="2400301"/>
          </a:xfrm>
          <a:prstGeom prst="rect">
            <a:avLst/>
          </a:prstGeom>
          <a:noFill/>
        </p:spPr>
      </p:pic>
      <p:pic>
        <p:nvPicPr>
          <p:cNvPr id="6" name="Picture 4" descr="http://prikolnye-kartinki.ru/img/picture/Nov/06/1632d082f0b6a7e5e9fa41262f2c0829/mini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0"/>
            <a:ext cx="2101117" cy="1571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stockfresh.com/files/n/nobilior/m/22/2273682_stock-photo-medical-doctor-woman-in-the-offi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0949" y="5429264"/>
            <a:ext cx="1753051" cy="14287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9397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Механизм 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действия </a:t>
            </a:r>
            <a:r>
              <a:rPr lang="ru-RU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эпидуральной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аналгезии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5715008" cy="5257800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smtClean="0">
                <a:solidFill>
                  <a:schemeClr val="bg2">
                    <a:lumMod val="10000"/>
                  </a:schemeClr>
                </a:solidFill>
              </a:rPr>
              <a:t>При введении анестетика в </a:t>
            </a:r>
            <a:r>
              <a:rPr lang="ru-RU" i="1" dirty="0" err="1" smtClean="0">
                <a:solidFill>
                  <a:schemeClr val="bg2">
                    <a:lumMod val="10000"/>
                  </a:schemeClr>
                </a:solidFill>
              </a:rPr>
              <a:t>эпидуральное</a:t>
            </a:r>
            <a:r>
              <a:rPr lang="ru-RU" i="1" dirty="0" smtClean="0">
                <a:solidFill>
                  <a:schemeClr val="bg2">
                    <a:lumMod val="10000"/>
                  </a:schemeClr>
                </a:solidFill>
              </a:rPr>
              <a:t> пространство, он проникает в субарахноидальное пространство, через </a:t>
            </a:r>
            <a:r>
              <a:rPr lang="ru-RU" i="1" dirty="0" err="1" smtClean="0">
                <a:solidFill>
                  <a:schemeClr val="bg2">
                    <a:lumMod val="10000"/>
                  </a:schemeClr>
                </a:solidFill>
              </a:rPr>
              <a:t>дуральные</a:t>
            </a:r>
            <a:r>
              <a:rPr lang="ru-RU" i="1" dirty="0" smtClean="0">
                <a:solidFill>
                  <a:schemeClr val="bg2">
                    <a:lumMod val="10000"/>
                  </a:schemeClr>
                </a:solidFill>
              </a:rPr>
              <a:t> муфты, блокируя нервные импульсы, проходящие по спинномозговым корешкам.</a:t>
            </a:r>
          </a:p>
          <a:p>
            <a:r>
              <a:rPr lang="ru-RU" i="1" dirty="0" smtClean="0">
                <a:solidFill>
                  <a:schemeClr val="bg2">
                    <a:lumMod val="10000"/>
                  </a:schemeClr>
                </a:solidFill>
              </a:rPr>
              <a:t> Потеря чувствительности определенного участка тела, зависит от  того на каком уровне блокированы нервные корешки, т.е. уровня проведения </a:t>
            </a:r>
            <a:r>
              <a:rPr lang="ru-RU" i="1" dirty="0" err="1" smtClean="0">
                <a:solidFill>
                  <a:schemeClr val="bg2">
                    <a:lumMod val="10000"/>
                  </a:schemeClr>
                </a:solidFill>
              </a:rPr>
              <a:t>эпидуральной</a:t>
            </a:r>
            <a:r>
              <a:rPr lang="ru-RU" i="1" dirty="0" smtClean="0">
                <a:solidFill>
                  <a:schemeClr val="bg2">
                    <a:lumMod val="10000"/>
                  </a:schemeClr>
                </a:solidFill>
              </a:rPr>
              <a:t> анестезии. </a:t>
            </a:r>
          </a:p>
          <a:p>
            <a:r>
              <a:rPr lang="ru-RU" i="1" dirty="0" smtClean="0">
                <a:solidFill>
                  <a:schemeClr val="bg2">
                    <a:lumMod val="10000"/>
                  </a:schemeClr>
                </a:solidFill>
              </a:rPr>
              <a:t>В акушерстве (при кесаревом сечении) проводится обезболивание в поясничном отделе позвоночника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1506" name="Picture 2" descr="http://vseoperacii.com/wp-content/uploads/2016/02/148-300x2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2154" y="1460325"/>
            <a:ext cx="3009674" cy="26585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08" name="Picture 4" descr="http://0.tqn.com/d/pregnancy/1/S/_/_/3/adamepidural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143380"/>
            <a:ext cx="3125382" cy="25003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Противопоказания к проведению  </a:t>
            </a:r>
            <a:r>
              <a:rPr lang="ru-RU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эпидуральной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аналгезии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fontAlgn="base"/>
            <a:r>
              <a:rPr lang="ru-RU" sz="6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АБСОЛЮТНЫЕ:</a:t>
            </a:r>
          </a:p>
          <a:p>
            <a:pPr fontAlgn="base"/>
            <a:r>
              <a:rPr lang="ru-RU" sz="6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Травмы позвоночника в анамнезе</a:t>
            </a:r>
          </a:p>
          <a:p>
            <a:pPr fontAlgn="base"/>
            <a:r>
              <a:rPr lang="ru-RU" sz="6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Ранее перенесенные заболевания спинного мозга</a:t>
            </a:r>
          </a:p>
          <a:p>
            <a:pPr fontAlgn="base"/>
            <a:r>
              <a:rPr lang="ru-RU" sz="6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Несогласие пациентки</a:t>
            </a:r>
          </a:p>
          <a:p>
            <a:pPr fontAlgn="base"/>
            <a:r>
              <a:rPr lang="ru-RU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Патологические изменения в анализах крови – например, низкий уровень тромбоцитов, нарушение свертываемости крови, высокий уровень лейкоцитов</a:t>
            </a:r>
            <a:r>
              <a:rPr lang="ru-RU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emibold" panose="020B0702040204020203" pitchFamily="34" charset="0"/>
              </a:rPr>
              <a:t>.</a:t>
            </a:r>
          </a:p>
          <a:p>
            <a:pPr fontAlgn="base"/>
            <a:endParaRPr lang="ru-RU" sz="6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 fontAlgn="base"/>
            <a:r>
              <a:rPr lang="ru-RU" sz="5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ОТНОСТИТЕЛЬНЫЕ:</a:t>
            </a:r>
          </a:p>
          <a:p>
            <a:pPr fontAlgn="base"/>
            <a:r>
              <a:rPr lang="ru-RU" sz="48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 </a:t>
            </a:r>
            <a:r>
              <a:rPr lang="ru-RU" sz="4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родблоке</a:t>
            </a:r>
            <a:r>
              <a:rPr lang="ru-RU" sz="4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отсутствует необходимый инвентарь</a:t>
            </a:r>
            <a:r>
              <a:rPr lang="ru-RU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Это касается, например, аппарата для вентиляции легких, который может понадобиться при развитии осложнений.</a:t>
            </a:r>
          </a:p>
          <a:p>
            <a:pPr fontAlgn="base"/>
            <a:r>
              <a:rPr lang="ru-RU" sz="4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Низкое артериальное давление у пациента</a:t>
            </a:r>
            <a:r>
              <a:rPr lang="ru-RU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Связано это с тем, что при проведении рассматриваемого типа анестезии давление естественным образом снижается.</a:t>
            </a:r>
          </a:p>
          <a:p>
            <a:pPr fontAlgn="base"/>
            <a:r>
              <a:rPr lang="ru-RU" sz="4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Диагностированные инфекционные заболевания</a:t>
            </a:r>
            <a:r>
              <a:rPr lang="ru-RU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Совершенно не важно, в какой форме они протекают – в хронической или острой, сначала требуется лечение.</a:t>
            </a:r>
          </a:p>
          <a:p>
            <a:pPr fontAlgn="base"/>
            <a:r>
              <a:rPr lang="ru-RU" sz="48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Патологии </a:t>
            </a:r>
            <a:r>
              <a:rPr lang="ru-RU" sz="4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позвоночника</a:t>
            </a:r>
            <a:r>
              <a:rPr lang="ru-RU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либо аномалии его развития. Речь идет наличии грыжи межпозвоночного пространства или, например, </a:t>
            </a:r>
            <a:r>
              <a:rPr lang="ru-RU" sz="4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остеохондроза</a:t>
            </a:r>
            <a:r>
              <a:rPr lang="ru-RU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отягощенного сильным болевым синдромом.</a:t>
            </a:r>
          </a:p>
          <a:p>
            <a:pPr fontAlgn="base"/>
            <a:r>
              <a:rPr lang="ru-RU" sz="4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Любые воспалительные и/или гнойные заболевания кожных покровов</a:t>
            </a:r>
            <a:r>
              <a:rPr lang="ru-RU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в месте, где предполагается осуществлять пункцию </a:t>
            </a:r>
            <a:r>
              <a:rPr lang="ru-RU" sz="4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эпидурального</a:t>
            </a:r>
            <a:r>
              <a:rPr lang="ru-RU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пространства.</a:t>
            </a:r>
          </a:p>
          <a:p>
            <a:pPr fontAlgn="base"/>
            <a:r>
              <a:rPr lang="ru-RU" sz="4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Диагностированные аритмии сердца</a:t>
            </a:r>
            <a:r>
              <a:rPr lang="ru-RU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fontAlgn="base"/>
            <a:r>
              <a:rPr lang="ru-RU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Аллергическая реакция на местные анестетики в анамнезе.</a:t>
            </a:r>
            <a:endParaRPr lang="ru-RU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9698" name="Picture 2" descr="http://parazity.com/wp-content/uploads/2017/01/111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077072"/>
            <a:ext cx="1142976" cy="1714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Преимущества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эпидуральной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аналгезии в родах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1500174"/>
            <a:ext cx="5429288" cy="5143536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  <a:buFont typeface="Courier New" pitchFamily="49" charset="0"/>
              <a:buChar char="o"/>
            </a:pPr>
            <a:r>
              <a:rPr lang="ru-RU" dirty="0" smtClean="0"/>
              <a:t>Роженица находится в сознании, для того чтобы получить удовольствие, при первом крике ее малыша.</a:t>
            </a:r>
          </a:p>
          <a:p>
            <a:pPr>
              <a:lnSpc>
                <a:spcPct val="170000"/>
              </a:lnSpc>
              <a:buFont typeface="Courier New" pitchFamily="49" charset="0"/>
              <a:buChar char="o"/>
            </a:pPr>
            <a:r>
              <a:rPr lang="ru-RU" dirty="0" smtClean="0"/>
              <a:t>Не раздражает дыхательные пути.</a:t>
            </a:r>
          </a:p>
          <a:p>
            <a:pPr>
              <a:lnSpc>
                <a:spcPct val="170000"/>
              </a:lnSpc>
              <a:buFont typeface="Courier New" pitchFamily="49" charset="0"/>
              <a:buChar char="o"/>
            </a:pPr>
            <a:r>
              <a:rPr lang="ru-RU" dirty="0" smtClean="0"/>
              <a:t>Используемые препараты не оказывают токсического влияния на плод, так как не попадает анестетик в кровь.</a:t>
            </a:r>
          </a:p>
          <a:p>
            <a:pPr>
              <a:lnSpc>
                <a:spcPct val="170000"/>
              </a:lnSpc>
              <a:buFont typeface="Courier New" pitchFamily="49" charset="0"/>
              <a:buChar char="o"/>
            </a:pPr>
            <a:r>
              <a:rPr lang="ru-RU" dirty="0" smtClean="0"/>
              <a:t>Длительная анестезия: сначала </a:t>
            </a:r>
            <a:r>
              <a:rPr lang="ru-RU" dirty="0" err="1" smtClean="0"/>
              <a:t>эпидуральную</a:t>
            </a:r>
            <a:r>
              <a:rPr lang="ru-RU" dirty="0" smtClean="0"/>
              <a:t> можно применять для ослабления боли при родах, в случае осложненных родов, </a:t>
            </a:r>
            <a:r>
              <a:rPr lang="ru-RU" dirty="0" err="1" smtClean="0"/>
              <a:t>прии</a:t>
            </a:r>
            <a:r>
              <a:rPr lang="ru-RU" dirty="0" smtClean="0"/>
              <a:t> увеличении дозы анестетика, можно провести и кесарево сечение.</a:t>
            </a:r>
          </a:p>
          <a:p>
            <a:pPr>
              <a:lnSpc>
                <a:spcPct val="170000"/>
              </a:lnSpc>
              <a:buFont typeface="Courier New" pitchFamily="49" charset="0"/>
              <a:buChar char="o"/>
            </a:pPr>
            <a:r>
              <a:rPr lang="ru-RU" dirty="0" smtClean="0"/>
              <a:t>Устраняет </a:t>
            </a:r>
            <a:r>
              <a:rPr lang="ru-RU" dirty="0" err="1" smtClean="0"/>
              <a:t>дискоординвцию</a:t>
            </a:r>
            <a:r>
              <a:rPr lang="ru-RU" dirty="0" smtClean="0"/>
              <a:t> родовой деятельности.</a:t>
            </a:r>
          </a:p>
          <a:p>
            <a:pPr>
              <a:lnSpc>
                <a:spcPct val="170000"/>
              </a:lnSpc>
              <a:buFont typeface="Courier New" pitchFamily="49" charset="0"/>
              <a:buChar char="o"/>
            </a:pPr>
            <a:r>
              <a:rPr lang="ru-RU" dirty="0" smtClean="0"/>
              <a:t>Обеспечивает снижение АД</a:t>
            </a:r>
          </a:p>
          <a:p>
            <a:pPr>
              <a:lnSpc>
                <a:spcPct val="170000"/>
              </a:lnSpc>
              <a:buFont typeface="Courier New" pitchFamily="49" charset="0"/>
              <a:buChar char="o"/>
            </a:pPr>
            <a:r>
              <a:rPr lang="ru-RU" dirty="0" smtClean="0"/>
              <a:t>Снижение травмы родовых путей. • Адекватное обезболивание при манипуляциях и операциях в III периоде родов.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5602" name="Picture 2" descr="http://videofine.ru/upload/video/thumbs/medium/2013/03/06/novorozhdennaja1362567530-5137216aadfa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00174"/>
            <a:ext cx="3047990" cy="2285993"/>
          </a:xfrm>
          <a:prstGeom prst="ellipse">
            <a:avLst/>
          </a:prstGeom>
          <a:ln w="63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604" name="Picture 4" descr="http://onarkoze.ru/img/vvedenije-ma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214818"/>
            <a:ext cx="3096662" cy="23240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571612"/>
          <a:ext cx="8643998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57422" y="285728"/>
            <a:ext cx="428628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Осложнения 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Внутривенное введение местного анестетика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900633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Клиническая картина</a:t>
            </a:r>
            <a:endParaRPr lang="ru-RU" i="1" dirty="0"/>
          </a:p>
        </p:txBody>
      </p:sp>
      <p:sp>
        <p:nvSpPr>
          <p:cNvPr id="5" name="Облако 4"/>
          <p:cNvSpPr/>
          <p:nvPr/>
        </p:nvSpPr>
        <p:spPr>
          <a:xfrm>
            <a:off x="3214678" y="5072074"/>
            <a:ext cx="3000396" cy="1571636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Сердечно-сосудистая</a:t>
            </a:r>
            <a:r>
              <a:rPr lang="ru-RU" dirty="0" smtClean="0"/>
              <a:t> недостаточность </a:t>
            </a:r>
            <a:endParaRPr lang="ru-RU" dirty="0"/>
          </a:p>
        </p:txBody>
      </p:sp>
      <p:sp>
        <p:nvSpPr>
          <p:cNvPr id="6" name="Облако 5"/>
          <p:cNvSpPr/>
          <p:nvPr/>
        </p:nvSpPr>
        <p:spPr>
          <a:xfrm>
            <a:off x="2928926" y="2857496"/>
            <a:ext cx="3714776" cy="2071702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Возбуждение или внезапное угнетение с развитием </a:t>
            </a:r>
            <a:r>
              <a:rPr lang="ru-RU" dirty="0" err="1" smtClean="0"/>
              <a:t>тонико-клонических</a:t>
            </a:r>
            <a:r>
              <a:rPr lang="ru-RU" dirty="0" smtClean="0"/>
              <a:t>  судорог или без </a:t>
            </a:r>
            <a:endParaRPr lang="ru-RU" dirty="0"/>
          </a:p>
        </p:txBody>
      </p:sp>
      <p:sp>
        <p:nvSpPr>
          <p:cNvPr id="7" name="Облако 6"/>
          <p:cNvSpPr/>
          <p:nvPr/>
        </p:nvSpPr>
        <p:spPr>
          <a:xfrm>
            <a:off x="857224" y="2285992"/>
            <a:ext cx="2571768" cy="142876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Гипотензия </a:t>
            </a:r>
            <a:endParaRPr lang="ru-RU" dirty="0"/>
          </a:p>
        </p:txBody>
      </p:sp>
      <p:sp>
        <p:nvSpPr>
          <p:cNvPr id="8" name="Облако 7"/>
          <p:cNvSpPr/>
          <p:nvPr/>
        </p:nvSpPr>
        <p:spPr>
          <a:xfrm>
            <a:off x="6143604" y="4214818"/>
            <a:ext cx="3000396" cy="142876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Нарушение ритма вплоть  до асистолии</a:t>
            </a:r>
            <a:endParaRPr lang="ru-RU" dirty="0"/>
          </a:p>
        </p:txBody>
      </p:sp>
      <p:pic>
        <p:nvPicPr>
          <p:cNvPr id="2051" name="Picture 3" descr="http://mz-clinik.ru/gallery/_1444816623_505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4384226"/>
            <a:ext cx="2143140" cy="2035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http://lechimsya.org/uploads/taginator/Nov-2012/serdechno-sosudistaya-nedostatochnost-prepara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571612"/>
            <a:ext cx="2214578" cy="16609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55" name="AutoShape 7" descr="http://mmasportmarket.ru/kartinki/57b2357d4c3c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7" name="AutoShape 9" descr="http://mmasportmarket.ru/kartinki/57b2357d4c3c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9" name="AutoShape 11" descr="http://mmasportmarket.ru/kartinki/57b2357d4c3c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1" name="AutoShape 13" descr="http://mmasportmarket.ru/kartinki/57b2357d4c3c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3" name="AutoShape 15" descr="http://mmasportmarket.ru/kartinki/57b2357d4c3c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5" name="AutoShape 17" descr="http://mmasportmarket.ru/kartinki/57b2357d4c3c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8329642" cy="235745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i="1" dirty="0" smtClean="0"/>
              <a:t>Люди, которые заняты возвращением здоровья другим людям, выказывая удивительное единение мастерства и человечности, стоят превыше всех великих на этой земле.</a:t>
            </a:r>
          </a:p>
          <a:p>
            <a:pPr algn="r">
              <a:buNone/>
            </a:pPr>
            <a:r>
              <a:rPr lang="ru-RU" b="1" i="1" dirty="0" smtClean="0"/>
              <a:t>Франсуа Мари </a:t>
            </a:r>
            <a:r>
              <a:rPr lang="ru-RU" b="1" i="1" dirty="0" err="1" smtClean="0"/>
              <a:t>Аруэ</a:t>
            </a:r>
            <a:r>
              <a:rPr lang="ru-RU" b="1" i="1" dirty="0" smtClean="0"/>
              <a:t> Вольтер</a:t>
            </a:r>
            <a:endParaRPr lang="ru-RU" b="1" i="1" dirty="0"/>
          </a:p>
        </p:txBody>
      </p:sp>
      <p:pic>
        <p:nvPicPr>
          <p:cNvPr id="1026" name="Picture 2" descr="http://www.help-rus-student.ru/pictures/15/095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214685"/>
            <a:ext cx="2500330" cy="3268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500042"/>
            <a:ext cx="6500858" cy="607223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1. ПОЗВАТЬ НА ПОМОЩЬ</a:t>
            </a:r>
          </a:p>
          <a:p>
            <a:pPr>
              <a:buNone/>
            </a:pPr>
            <a:r>
              <a:rPr lang="ru-RU" dirty="0" smtClean="0"/>
              <a:t>НАЗНАЧИТЬ ЛИДЕРА</a:t>
            </a:r>
          </a:p>
          <a:p>
            <a:pPr>
              <a:buNone/>
            </a:pPr>
            <a:r>
              <a:rPr lang="ru-RU" dirty="0" smtClean="0"/>
              <a:t>2. ПРЕКРАТИТЬ ВВЕДЕНИЕ МЕСТНОГО АНЕСТЕТИКА</a:t>
            </a:r>
          </a:p>
          <a:p>
            <a:pPr>
              <a:buNone/>
            </a:pPr>
            <a:r>
              <a:rPr lang="ru-RU" dirty="0" smtClean="0"/>
              <a:t>3. ОБЕСПЕЧИТЬ ПРОХОДИМОСТЬ ДЫХАТЕЛЬНЫХ ПУТЕЙ</a:t>
            </a:r>
          </a:p>
          <a:p>
            <a:pPr>
              <a:buNone/>
            </a:pPr>
            <a:r>
              <a:rPr lang="ru-RU" dirty="0" smtClean="0"/>
              <a:t>4. ПРИ ОСТАНОВКЕ КРОВООБРАЩЕНИЯ – НАЧАТЬ ПРОВОДИТЬ СЛР</a:t>
            </a:r>
          </a:p>
          <a:p>
            <a:pPr>
              <a:buNone/>
            </a:pPr>
            <a:r>
              <a:rPr lang="ru-RU" dirty="0" smtClean="0"/>
              <a:t>5. НЕТ ПРИЗНАКОВ ОСТАНОВКИ КРОВООБРАЩЕНИЯ – ТЕРАПИЯ ГИПОТЕНЗИИ, НАРУШЕНИЯ РИТМА, СУДОРОГ</a:t>
            </a:r>
          </a:p>
          <a:p>
            <a:pPr>
              <a:buNone/>
            </a:pPr>
            <a:r>
              <a:rPr lang="ru-RU" dirty="0" smtClean="0"/>
              <a:t>6. ПРОТОКОЛ «ЛИПИДНОЕ СПАСЕНИЕ»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БОЛЮС 20% ЛИПИДНОЙ ЭМУЛЬСИИ 1,5 МЛ/КГ В ТЕЧЕНИЕ 1 МИН ( ≈100МЛ)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ИНФУЗИЯ ЭМУЛЬСИИ 0,25 МЛ/(КГ×МИН) (≈ 20МЛ/МИН)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ПОВТОРИТЬ БОЛЮС 100МЛ С ИНТЕРВАЛОМ 5МИН ПРИ ОТСУТСТВИИ ВОССТАНОВЛЕНИЯ СЕРДЕЧНОЙ ДЕЯТЕЛЬНОСТИ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УДВОИТЬ СКОРОСТЬ ИНФУЗИИ (0,5 МЛ/(КГ×МИН)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ПРОДОЛЖАТЬ ИНФУЗИЮ ДО СТАБИЛИЗАЦИИ ГЕМОДИНАМИКИ И И В ТЕЧЕНИЕ 10 МИН ПОСЛЕ ДОСТИЖЕНИЯ СТАБИЛЬНОЙ ГЕМОДИНАМИКИ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МАКСИМАЛЬНО РЕКОМЕНДУЕМАЯ ДОЗА 20%</a:t>
            </a:r>
          </a:p>
          <a:p>
            <a:endParaRPr lang="ru-RU" dirty="0"/>
          </a:p>
        </p:txBody>
      </p:sp>
      <p:pic>
        <p:nvPicPr>
          <p:cNvPr id="1026" name="Picture 2" descr="http://www.studfiles.ru/html/2706/19/html_Gho7XJrVq8.jHFz/htmlconvd-4Zt4m1_html_15e24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8724" y="428604"/>
            <a:ext cx="2225276" cy="1928826"/>
          </a:xfrm>
          <a:prstGeom prst="flowChartAlternateProcess">
            <a:avLst/>
          </a:prstGeom>
          <a:noFill/>
        </p:spPr>
      </p:pic>
      <p:pic>
        <p:nvPicPr>
          <p:cNvPr id="1028" name="Picture 4" descr="http://modwear.ru/wp-content/uploads/2017/01/tonicheskie-sudorogi-u-detej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4572008"/>
            <a:ext cx="2357454" cy="1610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5" name="Picture 101" descr="http://blog.cntiprogress.ru/wp-content/uploads/2013/07/128x128_achtun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33472" cy="933473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1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ОСТАНОВКА КРОВООБРАЩЕНИЯ – АСИСТОЛИЯ / ЭМД - не </a:t>
            </a:r>
            <a:r>
              <a:rPr lang="ru-RU" sz="2400" dirty="0" err="1" smtClean="0">
                <a:solidFill>
                  <a:srgbClr val="FF0000"/>
                </a:solidFill>
              </a:rPr>
              <a:t>дефибриллируемая</a:t>
            </a:r>
            <a:r>
              <a:rPr lang="ru-RU" sz="2400" dirty="0" smtClean="0">
                <a:solidFill>
                  <a:srgbClr val="FF0000"/>
                </a:solidFill>
              </a:rPr>
              <a:t> остановка сердца без пульса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507209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4000" u="sng" dirty="0" smtClean="0"/>
              <a:t>1. ПОЗВАТЬ НА ПОМОЩЬ</a:t>
            </a:r>
          </a:p>
          <a:p>
            <a:pPr>
              <a:buNone/>
            </a:pPr>
            <a:r>
              <a:rPr lang="ru-RU" sz="4000" dirty="0" smtClean="0"/>
              <a:t>НАЗНАЧИТЬ ЛИДЕРА</a:t>
            </a:r>
          </a:p>
          <a:p>
            <a:pPr>
              <a:buNone/>
            </a:pPr>
            <a:r>
              <a:rPr lang="ru-RU" sz="4000" u="sng" dirty="0" smtClean="0"/>
              <a:t>2. ВКЛЮЧИТЬ 100% КИСЛОРОД И ВЫКЛЮЧИТЬ ИНГАЛЯЦИОННЫЕ АНЕСТЕТИКИ</a:t>
            </a:r>
          </a:p>
          <a:p>
            <a:pPr>
              <a:buNone/>
            </a:pPr>
            <a:r>
              <a:rPr lang="ru-RU" sz="4000" u="sng" dirty="0" smtClean="0"/>
              <a:t>3. НАЧАТЬ ПРОВЕДЕНИЕ СЛР – ОЦЕНИТЬ ЦИКЛ:</a:t>
            </a:r>
          </a:p>
          <a:p>
            <a:pPr>
              <a:buFont typeface="Wingdings" pitchFamily="2" charset="2"/>
              <a:buChar char="q"/>
            </a:pPr>
            <a:r>
              <a:rPr lang="ru-RU" sz="4000" dirty="0" smtClean="0"/>
              <a:t>ВЫПОЛНИТЬ СЛР</a:t>
            </a:r>
          </a:p>
          <a:p>
            <a:pPr>
              <a:buFont typeface="Wingdings" pitchFamily="2" charset="2"/>
              <a:buChar char="q"/>
            </a:pPr>
            <a:r>
              <a:rPr lang="ru-RU" sz="4000" dirty="0" smtClean="0"/>
              <a:t>КОМПРЕССИИ С ЧАСТОТОЙ 100-120 В МИН</a:t>
            </a:r>
          </a:p>
          <a:p>
            <a:pPr>
              <a:buFont typeface="Wingdings" pitchFamily="2" charset="2"/>
              <a:buChar char="q"/>
            </a:pPr>
            <a:r>
              <a:rPr lang="ru-RU" sz="4000" dirty="0" smtClean="0"/>
              <a:t>ГЛУБИНА КОМПРЕССИЙ 4-5см , ПОЛНАЯ ДЕКОМПРЕССИЯ</a:t>
            </a:r>
          </a:p>
          <a:p>
            <a:pPr>
              <a:buFont typeface="Wingdings" pitchFamily="2" charset="2"/>
              <a:buChar char="q"/>
            </a:pPr>
            <a:r>
              <a:rPr lang="ru-RU" sz="4000" dirty="0" smtClean="0"/>
              <a:t>8-10 ВДОХОВ В МИН, ИЗБЕГАТЬ ГИПЕРВЕНТИЛЯЦИИ</a:t>
            </a:r>
          </a:p>
          <a:p>
            <a:pPr>
              <a:buFont typeface="Wingdings" pitchFamily="2" charset="2"/>
              <a:buChar char="q"/>
            </a:pPr>
            <a:r>
              <a:rPr lang="ru-RU" sz="4000" dirty="0" smtClean="0"/>
              <a:t>ВВЕСТИ АДРЕНАЛИН 1мг В/В</a:t>
            </a:r>
          </a:p>
          <a:p>
            <a:pPr>
              <a:buFont typeface="Wingdings" pitchFamily="2" charset="2"/>
              <a:buChar char="q"/>
            </a:pPr>
            <a:r>
              <a:rPr lang="ru-RU" sz="4000" dirty="0" smtClean="0"/>
              <a:t>ПОВТОРЯТЬ БОЛЮС КАЖДЫЕ 3-5 МИН</a:t>
            </a:r>
          </a:p>
          <a:p>
            <a:pPr>
              <a:buFont typeface="Wingdings" pitchFamily="2" charset="2"/>
              <a:buChar char="q"/>
            </a:pPr>
            <a:r>
              <a:rPr lang="ru-RU" sz="4000" dirty="0" smtClean="0"/>
              <a:t>ОЦЕНИВАТЬ КАЖДЫЕ 2 МИНУТЫ:</a:t>
            </a:r>
          </a:p>
          <a:p>
            <a:pPr>
              <a:buFont typeface="Wingdings" pitchFamily="2" charset="2"/>
              <a:buChar char="q"/>
            </a:pPr>
            <a:r>
              <a:rPr lang="ru-RU" sz="4000" dirty="0" smtClean="0"/>
              <a:t>ЕтСО2 ( ЕСЛИ &lt; 10 мм </a:t>
            </a:r>
            <a:r>
              <a:rPr lang="ru-RU" sz="4000" dirty="0" err="1" smtClean="0"/>
              <a:t>рт</a:t>
            </a:r>
            <a:r>
              <a:rPr lang="ru-RU" sz="4000" dirty="0" smtClean="0"/>
              <a:t>. ст. – ИЗМЕНИТЬ ТЕХНИКУ СЛР(УВЕЛИЧИТЬ ЧАСТОТУ/ГЛУБИНУ КОМПРЕССИЙ)</a:t>
            </a:r>
          </a:p>
          <a:p>
            <a:pPr>
              <a:buFont typeface="Wingdings" pitchFamily="2" charset="2"/>
              <a:buChar char="q"/>
            </a:pPr>
            <a:r>
              <a:rPr lang="ru-RU" sz="4000" dirty="0" smtClean="0"/>
              <a:t>СМЕНА ЧЛЕНА БРИГАДЫ СЛР, КТО ПРОВОДИТ КОМПРЕССИЮ</a:t>
            </a:r>
          </a:p>
          <a:p>
            <a:pPr>
              <a:buFont typeface="Wingdings" pitchFamily="2" charset="2"/>
              <a:buChar char="q"/>
            </a:pPr>
            <a:r>
              <a:rPr lang="ru-RU" sz="4000" dirty="0" smtClean="0"/>
              <a:t>ВНЕЗАПНОЕ УВЕЛИЧЕНИЕ ЕтСО2 ДО 40 ММ РТ. СТ. МОЖЕТ СВИДЕТЕЛЬСТВОВАТЬ О ВОЗВРАЩЕНИИ СПОНТАННОЙ ЦИРКУЛЯЦИИ</a:t>
            </a:r>
          </a:p>
          <a:p>
            <a:pPr>
              <a:buFont typeface="Wingdings" pitchFamily="2" charset="2"/>
              <a:buChar char="q"/>
            </a:pPr>
            <a:r>
              <a:rPr lang="ru-RU" sz="4000" dirty="0" smtClean="0"/>
              <a:t>ОЦЕНИТЬ РИТМ, ЕСЛИ РИТМ ПРАВИЛЬНЫЙ – ОЦЕНИТЬ ПУЛЬС</a:t>
            </a:r>
          </a:p>
          <a:p>
            <a:pPr>
              <a:buFont typeface="Wingdings" pitchFamily="2" charset="2"/>
              <a:buChar char="q"/>
            </a:pPr>
            <a:r>
              <a:rPr lang="ru-RU" sz="4000" dirty="0" smtClean="0"/>
              <a:t>ЕСЛИ АСИСТОЛИЯ/ЭМД – ВОЗОБНОВИТЬ СЛР</a:t>
            </a:r>
          </a:p>
          <a:p>
            <a:pPr>
              <a:buFont typeface="Wingdings" pitchFamily="2" charset="2"/>
              <a:buChar char="q"/>
            </a:pPr>
            <a:r>
              <a:rPr lang="ru-RU" sz="4000" dirty="0" smtClean="0"/>
              <a:t>ЕСЛИ ФЖ/ЖТ – ВОЗОБНОВИТЬ СЛР И ПЕРЕЙТИ К ЧЕКЛИСТ 8</a:t>
            </a:r>
          </a:p>
          <a:p>
            <a:pPr>
              <a:buFont typeface="Wingdings" pitchFamily="2" charset="2"/>
              <a:buChar char="q"/>
            </a:pPr>
            <a:r>
              <a:rPr lang="ru-RU" sz="4000" dirty="0" smtClean="0"/>
              <a:t>ПРОВОДИТЬ СЛР 30 МИН ПОСЛЕ КАЖДОГО ВОССТАНОВЛЕНИЯ РИТМА</a:t>
            </a:r>
          </a:p>
          <a:p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6072198" y="2143116"/>
            <a:ext cx="2571768" cy="1785950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Алгоритм действий 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ea typeface="Calibri"/>
                <a:cs typeface="Times New Roman"/>
              </a:rPr>
              <a:t>ОСТАНОВКА КРОВООБРАЩЕНИЯ – ФЖ/ЖТ - </a:t>
            </a:r>
            <a:r>
              <a:rPr lang="ru-RU" sz="2800" dirty="0" err="1" smtClean="0">
                <a:solidFill>
                  <a:srgbClr val="FF0000"/>
                </a:solidFill>
                <a:ea typeface="Calibri"/>
                <a:cs typeface="Times New Roman"/>
              </a:rPr>
              <a:t>дефибриллируемая</a:t>
            </a:r>
            <a:r>
              <a:rPr lang="ru-RU" sz="2800" dirty="0" smtClean="0">
                <a:solidFill>
                  <a:srgbClr val="FF0000"/>
                </a:solidFill>
                <a:ea typeface="Calibri"/>
                <a:cs typeface="Times New Roman"/>
              </a:rPr>
              <a:t> остановка сердца без пульса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504351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u="sng" dirty="0" smtClean="0"/>
              <a:t>1. ПОЗВАТЬ НА ПОМОЩЬ</a:t>
            </a:r>
          </a:p>
          <a:p>
            <a:pPr>
              <a:buNone/>
            </a:pPr>
            <a:r>
              <a:rPr lang="ru-RU" dirty="0" smtClean="0"/>
              <a:t>НАЗНАЧИТЬ ЛИДЕРА</a:t>
            </a:r>
          </a:p>
          <a:p>
            <a:pPr>
              <a:buNone/>
            </a:pPr>
            <a:r>
              <a:rPr lang="ru-RU" u="sng" dirty="0" smtClean="0"/>
              <a:t>2. ВКЛЮЧИТЬ 100% КИСЛОРОД И ВЫКЛЮЧИТЬ ИНГАЛЯЦИОННЫЕ АНЕСТЕТИКИ</a:t>
            </a:r>
          </a:p>
          <a:p>
            <a:pPr>
              <a:buNone/>
            </a:pPr>
            <a:r>
              <a:rPr lang="ru-RU" u="sng" dirty="0" smtClean="0"/>
              <a:t>3. НАЧАТЬ ПРОВЕДЕНИЕ СЛР – ДЕФИБРИЛЛЯЦИЯ – ОЦЕНИТЬ ЦИКЛ: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ВЫПОЛНИТЬ СЛР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КОМПРЕССИИ С ЧАСТОТОЙ 100-120 В МИН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ГЛУБИНА КОМПРЕССИЙ 4-5см , ПОЛНАЯ ДЕКОМПРЕССИЯ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8-10 ВДОХОВ ВМИН, ИЗБЕГАТЬ ГИПЕРВЕНТИЛЯЦИИ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ДЕФИБРИЛЛЯТОР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НАНЕСТИ МАКСИМАЛЬНЫЙ РАЗРЯД, ВОЗОБНОВИТЬ СЛР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РАССМОТРЕТЬ ВВЕДЕНИЕ АНТИАРИТМИКОВ ПРИ РЕФРАКТЕРНОЙ ФЖ/ЖТ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АМИОДАРОН 300 мг В/В (2 АМПУЛЫ ПО 3МЛ)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ОЦЕНИВАТЬ КАЖДЫЕ 2 МИНУТЫ: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ЕтСО2 ( ЕСЛИ &lt; 10 мм </a:t>
            </a:r>
            <a:r>
              <a:rPr lang="ru-RU" dirty="0" err="1" smtClean="0"/>
              <a:t>рт</a:t>
            </a:r>
            <a:r>
              <a:rPr lang="ru-RU" dirty="0" smtClean="0"/>
              <a:t>. ст. ИЗМЕНИТЬ ТЕХНИКУ СЛР(УВЕЛИЧИТЬ ЧАСТОТУ/ГЛУБИНУ КОМПРЕССИЙ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СМЕНА ЧЛЕНА БРИГАДЫ СЛР, КТО ПРОВОДИТ КОМПРЕССИЮ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ВНЕЗАПНОЕ УВЕЛИЧЕНИЕ ЕтСО2 ДО 40 ММ РТ. СТ. МОЖЕТ СВИДЕТЕЛЬСТВОВАТЬ О ВОЗВРАЩЕНИИ СПОНТАННОЙ ЦИРКУЛЯЦИИ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ОЦЕНИТЬ РИТМ, ЕСЛИ РИТМ ПРАВИЛЬНЫЙ – ОЦЕНИТЬ ПУЛЬС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ЕСЛИ АСИСТОЛИЯ/ЭМД – ВОЗОБНОВИТЬ СЛР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ЕСЛИ ФЖ/ЖТ – ВОЗОБНОВИТЬ СЛР И ПЕРЕЙТИ К ЧЕКЛИСТУ 7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ПРОВОДИТЬ СЛР 30 МИН ПОСЛЕ КАЖДОГО ВОССТАНОВЛЕНИЯРИТМА</a:t>
            </a:r>
          </a:p>
          <a:p>
            <a:endParaRPr lang="ru-RU" dirty="0"/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7000860" y="2428868"/>
            <a:ext cx="2143140" cy="1785950"/>
          </a:xfrm>
          <a:prstGeom prst="vertic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Алгоритм действий </a:t>
            </a:r>
            <a:endParaRPr lang="ru-RU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Мифы и заблуждения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об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эпидуральной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аналгезии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Овальная выноска 3"/>
          <p:cNvSpPr/>
          <p:nvPr/>
        </p:nvSpPr>
        <p:spPr>
          <a:xfrm>
            <a:off x="214282" y="2000240"/>
            <a:ext cx="3286148" cy="1428760"/>
          </a:xfrm>
          <a:prstGeom prst="wedgeEllipse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«</a:t>
            </a:r>
            <a:r>
              <a:rPr lang="ru-RU" sz="2000" dirty="0" err="1" smtClean="0"/>
              <a:t>Эпидуральная</a:t>
            </a:r>
            <a:r>
              <a:rPr lang="ru-RU" sz="2000" dirty="0" smtClean="0"/>
              <a:t> аналгезия  сильно замедляет роды»</a:t>
            </a:r>
            <a:endParaRPr lang="ru-RU" sz="2000" dirty="0"/>
          </a:p>
        </p:txBody>
      </p:sp>
      <p:sp>
        <p:nvSpPr>
          <p:cNvPr id="5" name="Овальная выноска 4"/>
          <p:cNvSpPr/>
          <p:nvPr/>
        </p:nvSpPr>
        <p:spPr>
          <a:xfrm>
            <a:off x="5000628" y="2071678"/>
            <a:ext cx="3786214" cy="1714512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«После </a:t>
            </a:r>
            <a:r>
              <a:rPr lang="ru-RU" sz="2000" dirty="0" err="1" smtClean="0"/>
              <a:t>эпидуральной</a:t>
            </a:r>
            <a:r>
              <a:rPr lang="ru-RU" sz="2000" dirty="0" smtClean="0"/>
              <a:t> аналгезии всегда болит голова или спина»</a:t>
            </a:r>
            <a:endParaRPr lang="ru-RU" sz="2000" dirty="0"/>
          </a:p>
        </p:txBody>
      </p:sp>
      <p:sp>
        <p:nvSpPr>
          <p:cNvPr id="7" name="Овальная выноска 6"/>
          <p:cNvSpPr/>
          <p:nvPr/>
        </p:nvSpPr>
        <p:spPr>
          <a:xfrm>
            <a:off x="2357422" y="3214686"/>
            <a:ext cx="3500462" cy="1714512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</a:t>
            </a:r>
            <a:r>
              <a:rPr lang="ru-RU" sz="2000" dirty="0" smtClean="0"/>
              <a:t>При выполнении </a:t>
            </a:r>
            <a:r>
              <a:rPr lang="ru-RU" sz="2000" dirty="0" err="1" smtClean="0"/>
              <a:t>эпидуральной</a:t>
            </a:r>
            <a:r>
              <a:rPr lang="ru-RU" sz="2000" dirty="0" smtClean="0"/>
              <a:t> аналгезии может парализовать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8" name="Овальная выноска 7"/>
          <p:cNvSpPr/>
          <p:nvPr/>
        </p:nvSpPr>
        <p:spPr>
          <a:xfrm>
            <a:off x="214282" y="4857760"/>
            <a:ext cx="3143272" cy="1785950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«Роженица лежит полностью обездвиженная»</a:t>
            </a:r>
            <a:endParaRPr lang="ru-RU" sz="2000" dirty="0"/>
          </a:p>
        </p:txBody>
      </p:sp>
      <p:sp>
        <p:nvSpPr>
          <p:cNvPr id="9" name="Овальная выноска 8"/>
          <p:cNvSpPr/>
          <p:nvPr/>
        </p:nvSpPr>
        <p:spPr>
          <a:xfrm>
            <a:off x="5715008" y="4714884"/>
            <a:ext cx="3071834" cy="1571636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«</a:t>
            </a:r>
            <a:r>
              <a:rPr lang="ru-RU" sz="2000" dirty="0" err="1" smtClean="0"/>
              <a:t>Эпидуральная</a:t>
            </a:r>
            <a:r>
              <a:rPr lang="ru-RU" sz="2000" dirty="0" smtClean="0"/>
              <a:t> </a:t>
            </a:r>
            <a:r>
              <a:rPr lang="ru-RU" sz="2000" dirty="0" err="1" smtClean="0"/>
              <a:t>анелгезия</a:t>
            </a:r>
            <a:r>
              <a:rPr lang="ru-RU" sz="2000" dirty="0" smtClean="0"/>
              <a:t> вредит плоду»</a:t>
            </a:r>
            <a:endParaRPr lang="ru-RU" sz="2000" dirty="0"/>
          </a:p>
        </p:txBody>
      </p:sp>
      <p:pic>
        <p:nvPicPr>
          <p:cNvPr id="3074" name="Picture 2" descr="http://st.depositphotos.com/1385248/1495/i/950/depositphotos_14952055-Medical-doctor-woman-thi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5143508"/>
            <a:ext cx="2571736" cy="17144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129614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 прошедший 2016 ГОД В НАШЕМ ЦЕНТРЕ ПРОВЕДЕНО 1906 АНАЛГЕЗИЙ В РОДАХ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0" name="Picture 2" descr="http://medmekka.ru/d/348033/d/centervh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1697831"/>
            <a:ext cx="7776864" cy="4827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079" y="1772816"/>
            <a:ext cx="8229600" cy="194627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	Образование может быть средним, но воспитание должно быть высшим.  Высшая степень воспитания – доброта. Человек, не имеющий доброты – не имеет высшего образования.</a:t>
            </a:r>
            <a:endParaRPr lang="ru-RU" dirty="0"/>
          </a:p>
        </p:txBody>
      </p:sp>
      <p:pic>
        <p:nvPicPr>
          <p:cNvPr id="1026" name="Picture 2" descr="http://storage_01.startwish.ru/images/e6/d6/2776/8eedc7cd2cb202feeb6ee9594e178c62a392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672" y="3677739"/>
            <a:ext cx="4896544" cy="3024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261203" y="692696"/>
            <a:ext cx="458600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Спасибо за внимание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186766" cy="143985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Чрезмерная боль в родах – одно из самых ярких отрицательных событий в жизни женщины! 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9938" name="Picture 2" descr="http://healthvesti.com/wp-content/uploads/2014/10/16-10-2014-n-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928934"/>
            <a:ext cx="4126030" cy="2319330"/>
          </a:xfrm>
          <a:prstGeom prst="rect">
            <a:avLst/>
          </a:prstGeom>
          <a:noFill/>
        </p:spPr>
      </p:pic>
      <p:sp>
        <p:nvSpPr>
          <p:cNvPr id="5" name="Выноска со стрелкой вниз 4"/>
          <p:cNvSpPr/>
          <p:nvPr/>
        </p:nvSpPr>
        <p:spPr>
          <a:xfrm>
            <a:off x="5929322" y="2643182"/>
            <a:ext cx="2071702" cy="785818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СТРАХ</a:t>
            </a:r>
            <a:r>
              <a:rPr lang="ru-RU" b="1" dirty="0" smtClean="0"/>
              <a:t>  </a:t>
            </a:r>
            <a:endParaRPr lang="ru-RU" b="1" dirty="0"/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5929322" y="3500438"/>
            <a:ext cx="2071702" cy="785818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НАПРЯЖЕНИЕ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00760" y="4500570"/>
            <a:ext cx="2000264" cy="5000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БОЛЬ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Выгнутая вниз стрелка 8"/>
          <p:cNvSpPr/>
          <p:nvPr/>
        </p:nvSpPr>
        <p:spPr>
          <a:xfrm rot="16380989">
            <a:off x="7376713" y="3468846"/>
            <a:ext cx="2082639" cy="738646"/>
          </a:xfrm>
          <a:prstGeom prst="curvedUpArrow">
            <a:avLst>
              <a:gd name="adj1" fmla="val 25000"/>
              <a:gd name="adj2" fmla="val 50000"/>
              <a:gd name="adj3" fmla="val 280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190653" cy="447390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</a:t>
            </a:r>
            <a:r>
              <a:rPr lang="ru-RU" b="1" u="sng" spc="50" dirty="0" smtClean="0">
                <a:ln w="11430"/>
                <a:solidFill>
                  <a:srgbClr val="C00000"/>
                </a:solidFill>
              </a:rPr>
              <a:t>Обезболивание родов </a:t>
            </a:r>
            <a:r>
              <a:rPr lang="ru-RU" b="1" spc="50" dirty="0" smtClean="0">
                <a:ln w="11430"/>
                <a:solidFill>
                  <a:sysClr val="windowText" lastClr="000000"/>
                </a:solidFill>
              </a:rPr>
              <a:t>— это система мероприятий, направленных на устранение отрицательных эмоций, воспитание положительных условно-рефлекторных связей, снятие у беременной страха перед родами и родовыми болями, привлечение ее к активному участию в акте родов. Существующие методы обезболивания родов можно разделить на психологические и медикаментозные. </a:t>
            </a:r>
            <a:endParaRPr lang="ru-RU" b="1" spc="50" dirty="0">
              <a:ln w="11430"/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15370" cy="135732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</a:rPr>
              <a:t>Необходимость обезболивания является достаточным показанием для применения </a:t>
            </a:r>
            <a:r>
              <a:rPr lang="ru-RU" sz="2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</a:rPr>
              <a:t>эпидуральной</a:t>
            </a:r>
            <a:r>
              <a:rPr lang="ru-RU" sz="2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</a:rPr>
              <a:t> аналгезии.</a:t>
            </a:r>
            <a:endParaRPr lang="ru-RU" sz="2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41986" name="Picture 2" descr="http://1.bp.blogspot.com/-Dh6o-qOy4PM/TZktB3hXc5I/AAAAAAAAC5w/pnVyNlWt_B0/s1600/labour+pai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00239"/>
            <a:ext cx="4717054" cy="28043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506" name="Picture 2" descr="http://www.diagnos.ru/my/img/a/epidural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571876"/>
            <a:ext cx="3810005" cy="2857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pPr algn="ctr"/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Эпидуральная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аналгезия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4572000" cy="50006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	</a:t>
            </a:r>
            <a:r>
              <a:rPr lang="ru-RU" b="1" i="1" dirty="0" err="1" smtClean="0">
                <a:solidFill>
                  <a:srgbClr val="FF0000"/>
                </a:solidFill>
              </a:rPr>
              <a:t>Эпидуральная</a:t>
            </a:r>
            <a:r>
              <a:rPr lang="ru-RU" b="1" i="1" dirty="0" smtClean="0">
                <a:solidFill>
                  <a:srgbClr val="FF0000"/>
                </a:solidFill>
              </a:rPr>
              <a:t> аналгезия, </a:t>
            </a:r>
            <a:r>
              <a:rPr lang="ru-RU" dirty="0" smtClean="0"/>
              <a:t>она же «</a:t>
            </a:r>
            <a:r>
              <a:rPr lang="ru-RU" dirty="0" err="1" smtClean="0"/>
              <a:t>перидуральная</a:t>
            </a:r>
            <a:r>
              <a:rPr lang="ru-RU" dirty="0" smtClean="0"/>
              <a:t>» — один из методов регионарной анестезии, при котором лекарственные препараты вводятся в </a:t>
            </a:r>
            <a:r>
              <a:rPr lang="ru-RU" dirty="0" err="1" smtClean="0"/>
              <a:t>эпидуральное</a:t>
            </a:r>
            <a:r>
              <a:rPr lang="ru-RU" dirty="0" smtClean="0"/>
              <a:t> пространство позвоночника  через катетер. Инъекция приводит к потере болевой чувствительности (анальгезия), потере общей чувствительности (анестезия) или к расслаблению мышц (</a:t>
            </a:r>
            <a:r>
              <a:rPr lang="ru-RU" dirty="0" err="1" smtClean="0"/>
              <a:t>миорелаксация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19458" name="Picture 2" descr="http://www.budem-zdorovymy.ru/wp-content/uploads/2016/08/%D0%AD%D0%BF%D0%B8%D0%B4%D1%83%D1%80%D0%B0%D0%BB%D1%8C%D0%BD%D0%B0%D1%8F-%D0%B0%D0%BD%D0%B5%D1%81%D1%82%D0%B5%D0%B7%D0%B8%D1%8F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7670" y="1500174"/>
            <a:ext cx="4376330" cy="20240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http://okeydoc.ru/wp-content/uploads/2016/08/spinalnaja-epiduralnaja-e1425561671411-728x4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5972" y="3643314"/>
            <a:ext cx="4235853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19214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</a:rPr>
              <a:t>Важные аспекты в работе </a:t>
            </a:r>
            <a:r>
              <a:rPr lang="ru-RU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</a:rPr>
              <a:t>медсестры-анестезиста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19458" name="Picture 2" descr="http://hadassah.ru/wp-content/uploads/2015/11/ber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787018"/>
            <a:ext cx="3824703" cy="2532690"/>
          </a:xfrm>
          <a:prstGeom prst="rect">
            <a:avLst/>
          </a:prstGeom>
          <a:noFill/>
        </p:spPr>
      </p:pic>
      <p:pic>
        <p:nvPicPr>
          <p:cNvPr id="19460" name="Picture 4" descr="http://us.123rf.com/450wm/ginasanders/ginasanders1504/ginasanders150400634/38682355-%D0%BC%D0%B5%D0%B4%D1%81%D0%B5%D1%81%D1%82%D1%80%D0%B0-%D0%B8%D0%BB%D0%B8-%D0%B2%D1%80%D0%B0%D1%87-%D0%B2-%D1%85%D0%B8%D1%80%D1%83%D1%80%D0%B3%D0%B8%D1%87%D0%B5%D1%81%D0%BA%D0%BE%D0%B9-%D0%BE%D0%B4%D0%B5%D0%B6%D0%B4%D1%8B-%D0%B4%D0%BE-%D0%BE%D0%BF%D0%B5%D1%80%D0%B0%D1%86%D0%B8%D0%B8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357430"/>
            <a:ext cx="2643206" cy="39648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79296" cy="1800200"/>
          </a:xfrm>
        </p:spPr>
        <p:txBody>
          <a:bodyPr>
            <a:normAutofit/>
          </a:bodyPr>
          <a:lstStyle/>
          <a:p>
            <a:r>
              <a:rPr lang="ru-RU" sz="2000" b="1" u="sng" dirty="0" smtClean="0">
                <a:solidFill>
                  <a:srgbClr val="002060"/>
                </a:solidFill>
              </a:rPr>
              <a:t>Высокая эффективность и безопасность для матери и плода регионарных методов аналгезии возможны лишь при соблюдении ряда условий:</a:t>
            </a:r>
            <a:br>
              <a:rPr lang="ru-RU" sz="2000" b="1" u="sng" dirty="0" smtClean="0">
                <a:solidFill>
                  <a:srgbClr val="002060"/>
                </a:solidFill>
              </a:rPr>
            </a:br>
            <a:endParaRPr lang="ru-RU" sz="2000" b="1" u="sng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060848"/>
            <a:ext cx="8435280" cy="4065315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Согласие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 роженицы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Квалификация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 персонала</a:t>
            </a:r>
          </a:p>
          <a:p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Возможность присутствия постоянной </a:t>
            </a:r>
            <a:r>
              <a:rPr lang="ru-RU" b="1" i="1" dirty="0" smtClean="0">
                <a:solidFill>
                  <a:srgbClr val="FF0000"/>
                </a:solidFill>
              </a:rPr>
              <a:t>анестезиологической бригады 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в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</a:rPr>
              <a:t>родзале</a:t>
            </a:r>
            <a:endParaRPr lang="ru-RU" b="1" i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b="1" i="1" dirty="0" smtClean="0">
                <a:solidFill>
                  <a:srgbClr val="FF0000"/>
                </a:solidFill>
              </a:rPr>
              <a:t>Наличие оборудования и аппаратуры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 для оказания неотложной помощи при возникновении осложнений: аппарат ИВЛ, дефибриллятор, аппарат для мониторинга АД, ЧСС, ЭКГ, </a:t>
            </a:r>
            <a:r>
              <a:rPr lang="en-US" b="1" i="1" dirty="0" smtClean="0">
                <a:solidFill>
                  <a:schemeClr val="bg2">
                    <a:lumMod val="10000"/>
                  </a:schemeClr>
                </a:solidFill>
              </a:rPr>
              <a:t>SPO2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,</a:t>
            </a:r>
            <a:r>
              <a:rPr lang="en-US" b="1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i="1" dirty="0">
                <a:solidFill>
                  <a:schemeClr val="bg2">
                    <a:lumMod val="10000"/>
                  </a:schemeClr>
                </a:solidFill>
              </a:rPr>
              <a:t>н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абор для интубации трахеи, медикаменты.</a:t>
            </a:r>
            <a:endParaRPr lang="ru-RU" b="1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086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40466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Проверка 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исправности 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оборудования</a:t>
            </a:r>
          </a:p>
        </p:txBody>
      </p:sp>
      <p:pic>
        <p:nvPicPr>
          <p:cNvPr id="18434" name="Picture 2" descr="http://stockfresh.com/files/n/nobilior/m/22/2273682_stock-photo-medical-doctor-woman-in-the-off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4857760"/>
            <a:ext cx="2033533" cy="16573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8436" name="Picture 4" descr="http://prikolnye-kartinki.ru/img/picture/Nov/06/1632d082f0b6a7e5e9fa41262f2c0829/mini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29" y="1428736"/>
            <a:ext cx="2101117" cy="1571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6" descr="https://pp.vk.me/c836228/v836228793/26f46/L4xX9NcZj8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500174"/>
            <a:ext cx="2326016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40" name="Picture 8" descr="https://pp.vk.me/c836228/v836228793/26f3d/RiNFKBPIu8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1500174"/>
            <a:ext cx="2143140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42" name="Picture 10" descr="https://pp.vk.me/c836228/v836228793/26f2f/0KeFaSRIjm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3357562"/>
            <a:ext cx="2143140" cy="32147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1335</TotalTime>
  <Words>973</Words>
  <Application>Microsoft Office PowerPoint</Application>
  <PresentationFormat>Экран (4:3)</PresentationFormat>
  <Paragraphs>150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Аптека</vt:lpstr>
      <vt:lpstr>Важные аспекты в работе медсестры-анестезиста при проведении эпидуральной аналгезии в акушерстве</vt:lpstr>
      <vt:lpstr>Презентация PowerPoint</vt:lpstr>
      <vt:lpstr>Чрезмерная боль в родах – одно из самых ярких отрицательных событий в жизни женщины! </vt:lpstr>
      <vt:lpstr>Презентация PowerPoint</vt:lpstr>
      <vt:lpstr>Необходимость обезболивания является достаточным показанием для применения эпидуральной аналгезии.</vt:lpstr>
      <vt:lpstr>Эпидуральная аналгезия</vt:lpstr>
      <vt:lpstr> Важные аспекты в работе медсестры-анестезиста</vt:lpstr>
      <vt:lpstr>Высокая эффективность и безопасность для матери и плода регионарных методов аналгезии возможны лишь при соблюдении ряда условий: </vt:lpstr>
      <vt:lpstr>Презентация PowerPoint</vt:lpstr>
      <vt:lpstr>Подготовка рабочего места</vt:lpstr>
      <vt:lpstr>Презентация PowerPoint</vt:lpstr>
      <vt:lpstr>Презентация PowerPoint</vt:lpstr>
      <vt:lpstr>Презентация PowerPoint</vt:lpstr>
      <vt:lpstr>Презентация PowerPoint</vt:lpstr>
      <vt:lpstr>Механизм действия эпидуральной аналгезии</vt:lpstr>
      <vt:lpstr>Противопоказания к проведению  эпидуральной аналгезии</vt:lpstr>
      <vt:lpstr>Преимущества эпидуральной аналгезии в родах</vt:lpstr>
      <vt:lpstr>Презентация PowerPoint</vt:lpstr>
      <vt:lpstr>Внутривенное введение местного анестетика</vt:lpstr>
      <vt:lpstr>Презентация PowerPoint</vt:lpstr>
      <vt:lpstr>ОСТАНОВКА КРОВООБРАЩЕНИЯ – АСИСТОЛИЯ / ЭМД - не дефибриллируемая остановка сердца без пульса</vt:lpstr>
      <vt:lpstr>ОСТАНОВКА КРОВООБРАЩЕНИЯ – ФЖ/ЖТ - дефибриллируемая остановка сердца без пульса</vt:lpstr>
      <vt:lpstr>Мифы и заблуждения об эпидуральной аналгезии</vt:lpstr>
      <vt:lpstr>За прошедший 2016 ГОД В НАШЕМ ЦЕНТРЕ ПРОВЕДЕНО 1906 АНАЛГЕЗИЙ В РОДАХ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Важные аспекты в работе медсестры-анестезиста при проведении эпидуральной анестезии в акушерстве</dc:title>
  <dc:creator>дом</dc:creator>
  <cp:lastModifiedBy>Агуреева Александра Сергеевна</cp:lastModifiedBy>
  <cp:revision>27</cp:revision>
  <dcterms:created xsi:type="dcterms:W3CDTF">2017-02-06T17:59:39Z</dcterms:created>
  <dcterms:modified xsi:type="dcterms:W3CDTF">2017-02-13T07:24:52Z</dcterms:modified>
</cp:coreProperties>
</file>