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6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60" r:id="rId16"/>
    <p:sldId id="281" r:id="rId17"/>
    <p:sldId id="282" r:id="rId18"/>
    <p:sldId id="283" r:id="rId19"/>
    <p:sldId id="284" r:id="rId20"/>
    <p:sldId id="261" r:id="rId21"/>
    <p:sldId id="264" r:id="rId22"/>
    <p:sldId id="285" r:id="rId23"/>
    <p:sldId id="291" r:id="rId24"/>
    <p:sldId id="292" r:id="rId25"/>
    <p:sldId id="286" r:id="rId26"/>
    <p:sldId id="263" r:id="rId27"/>
    <p:sldId id="287" r:id="rId28"/>
    <p:sldId id="288" r:id="rId29"/>
    <p:sldId id="289" r:id="rId30"/>
    <p:sldId id="262" r:id="rId31"/>
    <p:sldId id="265" r:id="rId32"/>
    <p:sldId id="290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6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5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5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7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FEC9-279B-4371-B65C-58A32D0C7AA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A063-2D31-4962-87CA-8C09C6B40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j.sibdepo.ru/wp-content/uploads/2013/02/52477627e25f9fbc2993d0c3f83a5e4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3329082"/>
            <a:ext cx="4230806" cy="3359813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4543" y="177421"/>
            <a:ext cx="10017457" cy="31516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Адаптация молодого специалиста сестринского дела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отделении реанимации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39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«ФЦССХ им. С.Г. Суханова»</a:t>
            </a:r>
          </a:p>
        </p:txBody>
      </p:sp>
      <p:pic>
        <p:nvPicPr>
          <p:cNvPr id="1026" name="Picture 2" descr="http://www.permheart.ru/about/news/DSC0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2" y="1666430"/>
            <a:ext cx="8844897" cy="40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2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целями деятельности ФЦССХ являются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высокотехнологичной медицинской помощи в области сердечно-сосудистой хирургии и в смежных областях медицины;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современных методов профилактики, диагностики и лечения в области медицины высоких технологий с учетом профиля деятельности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54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1149"/>
            <a:ext cx="10515600" cy="51358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реанимации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подразделением медицинского центра, где получают специализированную помощь пациенты с патологией жизненно важных функций и систем как в экстренном, так и в плановом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47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Кадровый </a:t>
            </a:r>
            <a:r>
              <a:rPr lang="ru-RU" altLang="ru-RU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состав медицинских сестер отделения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анестезиологии и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реанимации на 2017 год.</a:t>
            </a:r>
            <a:r>
              <a:rPr lang="ru-RU" altLang="ru-RU" sz="5400" b="1" dirty="0">
                <a:latin typeface="Arial" panose="020B0604020202020204" pitchFamily="34" charset="0"/>
              </a:rPr>
              <a:t/>
            </a:r>
            <a:br>
              <a:rPr lang="ru-RU" altLang="ru-RU" sz="5400" b="1" dirty="0">
                <a:latin typeface="Arial" panose="020B0604020202020204" pitchFamily="34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423"/>
              </p:ext>
            </p:extLst>
          </p:nvPr>
        </p:nvGraphicFramePr>
        <p:xfrm>
          <a:off x="2016058" y="2600813"/>
          <a:ext cx="7906540" cy="31223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50843"/>
                <a:gridCol w="2188540"/>
                <a:gridCol w="1545621"/>
                <a:gridCol w="1821536"/>
              </a:tblGrid>
              <a:tr h="43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ставок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 ставок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3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Старшая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медицинская сестра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Медицинская сестра анестезист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57,25</a:t>
                      </a:r>
                      <a:endParaRPr lang="ru-RU" sz="3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58,25</a:t>
                      </a:r>
                      <a:endParaRPr lang="ru-RU" sz="3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58,25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6035" y="1433015"/>
            <a:ext cx="11122925" cy="2565780"/>
            <a:chOff x="0" y="0"/>
            <a:chExt cx="6153150" cy="857250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1838325" cy="85725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ПЕРМСКИЙ</a:t>
              </a:r>
              <a:r>
                <a:rPr kumimoji="0" lang="ru-RU" sz="2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БАЗОВЫЙ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МЕДИЦИНСКИЙ 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КОЛЛЕДЖ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171700" y="0"/>
              <a:ext cx="1838325" cy="85725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СТАЖИРОВКА В ОТДЕЛЕНИИ РЕАНИМАЦИИ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314825" y="0"/>
              <a:ext cx="1838325" cy="85725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ПОСТУПЛЕНИЕ НА РАБОТУ В ОТДЕЛЕНИЕ РЕАНИМАЦИИ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1847850" y="285750"/>
              <a:ext cx="314325" cy="333375"/>
            </a:xfrm>
            <a:prstGeom prst="rightArrow">
              <a:avLst/>
            </a:prstGeom>
            <a:grp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019550" y="295275"/>
              <a:ext cx="314325" cy="314325"/>
            </a:xfrm>
            <a:prstGeom prst="rightArrow">
              <a:avLst/>
            </a:prstGeom>
            <a:grp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http://kuponmania.ru/image/data/Akcii/Zdorove/complex-clinic/complex-clinic10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59" y="4141339"/>
            <a:ext cx="4641234" cy="259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19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509" y="456385"/>
            <a:ext cx="5157787" cy="8239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183188" cy="8239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МЕДИЦИНСКАЯ СЕСТРА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1000dosok.info/s/16-08-2234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719"/>
            <a:ext cx="3672105" cy="4779313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images.clipartpanda.com/nurse-clipart-cliparti1_nurse-clipart_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8438221" y="1888476"/>
            <a:ext cx="3753779" cy="4296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672105" y="1405719"/>
            <a:ext cx="6004157" cy="4779313"/>
          </a:xfrm>
          <a:prstGeom prst="rightArrow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 должен обучить профессиональным навыкам и помочь в овладении знаний и умений на основании личного примера.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медсестре должны помогать самые квалифицированные специалисты.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наставничества зависит в полном соответствии наставника предъявляемым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6645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50499" y="1891753"/>
          <a:ext cx="9664504" cy="3749391"/>
        </p:xfrm>
        <a:graphic>
          <a:graphicData uri="http://schemas.openxmlformats.org/drawingml/2006/table">
            <a:tbl>
              <a:tblPr/>
              <a:tblGrid>
                <a:gridCol w="3221165"/>
                <a:gridCol w="3221165"/>
                <a:gridCol w="3222174"/>
              </a:tblGrid>
              <a:tr h="41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Количество человек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Вторая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46221"/>
            <a:ext cx="1077923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Квалификационный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медицинского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ерсонала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63041" y="1885071"/>
          <a:ext cx="9369082" cy="3263704"/>
        </p:xfrm>
        <a:graphic>
          <a:graphicData uri="http://schemas.openxmlformats.org/drawingml/2006/table">
            <a:tbl>
              <a:tblPr/>
              <a:tblGrid>
                <a:gridCol w="4684051"/>
                <a:gridCol w="4685031"/>
              </a:tblGrid>
              <a:tr h="81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человек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Среднее специальное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Повышенный уровень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Высшее образование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76999"/>
            <a:ext cx="102893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образования медицинских сестер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на 2017 год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Основными задачами наставников на этапе адаптации: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качественная и быстрая подготовка новых сотрудников к самостоятельной работе;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устранение разрыва между теорией и практикой, передача лучшего профессионального опыта «из рук в руки»;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повышение престижа профессии медицинской сестры;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снижение текучести новых сотрудников.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 процесса обучения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лучший практический опыт медицинских сестер;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изучить ожидания потенциальных участников процесса наставничества, выделить важные для них момент;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определить проблемы и трудности, возникающие у молодых специалистов на рабочем месте;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проанализировать реакцию (обратную связь) всех участников обучающего проекта (руководителей среднего звена, наставников, молодых медицинских сестер) и внести необходимые коррективы.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кономист\Desktop\1408457764-6353-lekarstvo-medsestra-boln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1039091"/>
            <a:ext cx="8771659" cy="4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медицинская сестра в отделении реанимации должна овладеть профессиональными навыками в короткий срок (не менее 3 месяцев).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то, что в отделении реанимации присутствуют специфические манипуляции, выполнение их требует: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четкости,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быстроты реакции,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хладнокровности,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у молодой медицинской сестры должна быть высока базовая подготовка (медицинский колледж).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0-tub-ru.yandex.net/i?id=16d28343a3643e32edc5d3350a9da414&amp;n=33&amp;h=215&amp;w=2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75" y="4302456"/>
            <a:ext cx="2124075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thumbs.dreamstime.com/z/cartoon-nurse-blank-document-illustration-403744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1294513" y="2940587"/>
            <a:ext cx="3564089" cy="3623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55092" y="777922"/>
            <a:ext cx="11027391" cy="4872251"/>
            <a:chOff x="0" y="0"/>
            <a:chExt cx="6153150" cy="386715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Овал 2"/>
            <p:cNvSpPr/>
            <p:nvPr/>
          </p:nvSpPr>
          <p:spPr>
            <a:xfrm>
              <a:off x="0" y="0"/>
              <a:ext cx="2828925" cy="117157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Трудности в период адаптации: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695575" y="1181100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Большой поток новой информации и работа с документами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24150" y="1905000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Общение с новыми людьми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409700" y="1190625"/>
              <a:ext cx="1314450" cy="27622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" name="Прямая со стрелкой 6"/>
            <p:cNvCxnSpPr/>
            <p:nvPr/>
          </p:nvCxnSpPr>
          <p:spPr>
            <a:xfrm>
              <a:off x="1409700" y="1200150"/>
              <a:ext cx="1323975" cy="100965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Прямая со стрелкой 7"/>
            <p:cNvCxnSpPr/>
            <p:nvPr/>
          </p:nvCxnSpPr>
          <p:spPr>
            <a:xfrm>
              <a:off x="1409700" y="1190625"/>
              <a:ext cx="1285875" cy="173355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" name="Скругленный прямоугольник 8"/>
            <p:cNvSpPr/>
            <p:nvPr/>
          </p:nvSpPr>
          <p:spPr>
            <a:xfrm>
              <a:off x="2705100" y="2600325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Работа с пациентами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762250" y="3295650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Профессиональные обязанности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409700" y="1209675"/>
              <a:ext cx="1343025" cy="246697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868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подготовки молодого специалиста ( медсестра-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отделения анестезиологии - реанимации ФГБУ «ФЦ ССХ имени С.Г. Суханова» Минздрава России (г. Пермь) </a:t>
            </a:r>
            <a:r>
              <a:rPr lang="ru-RU" sz="2000" b="1" dirty="0"/>
              <a:t>на 2017год.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22425"/>
              </p:ext>
            </p:extLst>
          </p:nvPr>
        </p:nvGraphicFramePr>
        <p:xfrm>
          <a:off x="2136448" y="1355605"/>
          <a:ext cx="8297965" cy="5525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6300"/>
                <a:gridCol w="3728391"/>
                <a:gridCol w="1953274"/>
                <a:gridCol w="2080000"/>
              </a:tblGrid>
              <a:tr h="200613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</a:p>
                    <a:p>
                      <a:pPr marL="546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п/п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Тема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Дата выполнения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Ответственный 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</a:tr>
              <a:tr h="740803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1050" spc="-100" dirty="0">
                          <a:effectLst/>
                        </a:rPr>
                        <a:t>	</a:t>
                      </a:r>
                      <a:r>
                        <a:rPr lang="ru-RU" sz="1050" spc="-100" dirty="0" smtClean="0">
                          <a:effectLst/>
                        </a:rPr>
                        <a:t>Организаторская  </a:t>
                      </a:r>
                      <a:r>
                        <a:rPr lang="ru-RU" sz="1050" spc="-100" dirty="0">
                          <a:effectLst/>
                        </a:rPr>
                        <a:t>работа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Этика и деонтология. Этические аспекты поведения в работе медицинской сестры в кардиохирургии.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40736"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1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Положение об отделении анестезиологии и реанимации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40736"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Должностные инструкции медицинской сестры </a:t>
                      </a:r>
                      <a:r>
                        <a:rPr lang="ru-RU" sz="1050" dirty="0" err="1">
                          <a:effectLst/>
                        </a:rPr>
                        <a:t>анестезист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40736"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Требования Сан Пин в работе медсестры анестезист.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361103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Правила внутреннего трудового распорядка ФГБУ «ФЦ ССХ </a:t>
                      </a:r>
                      <a:r>
                        <a:rPr lang="ru-RU" sz="1050" dirty="0" err="1">
                          <a:effectLst/>
                        </a:rPr>
                        <a:t>им.С.Г.Суханова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40736">
                <a:tc>
                  <a:txBody>
                    <a:bodyPr/>
                    <a:lstStyle/>
                    <a:p>
                      <a:pPr marL="304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Регламентирующие приказы ФГБУ «ФЦ ССХ  им. С.Г. Суханова»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При поступлении на работу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6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Санитарно эпидемический режим в отделении.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481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Знакомство со структурой, спецификой и организацией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работы отделения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 dirty="0">
                          <a:effectLst/>
                        </a:rPr>
                        <a:t>При поступлении на работу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4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Знакомство с рабочим местом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При поступлении на работу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842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Изучение приказов МЗ РФ №170, 288, 342, 408, 720,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770 (ОСТ 42-21-2-85), СП.2.1.3.2630-10, СП 3.1.5 2826-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10, СП 2.1.7.2790 –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 Изучение приказов МЗ РФ №330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При поступлении на работу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  <a:tr h="25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Ознакомление с перспективным планом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0">
                          <a:effectLst/>
                        </a:rPr>
                        <a:t>При поступлении на работу</a:t>
                      </a:r>
                      <a:endParaRPr lang="ru-RU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445" marR="36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Ст.м</a:t>
                      </a:r>
                      <a:r>
                        <a:rPr lang="ru-RU" sz="105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45" marR="3644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/>
              <a:t>План подготовка </a:t>
            </a:r>
            <a:r>
              <a:rPr lang="ru-RU" sz="2700" b="1" dirty="0"/>
              <a:t>молодого специалиста отделения анестезиологии - реанимации на 2017 год</a:t>
            </a:r>
            <a:r>
              <a:rPr lang="ru-RU" dirty="0"/>
              <a:t/>
            </a:r>
            <a:br>
              <a:rPr lang="ru-RU" dirty="0"/>
            </a:br>
            <a:r>
              <a:rPr lang="ru-RU" sz="1300" b="1" dirty="0"/>
              <a:t>Ф.И.О. молодого специалиста </a:t>
            </a:r>
            <a:r>
              <a:rPr lang="ru-RU" sz="1300" dirty="0"/>
              <a:t> </a:t>
            </a:r>
            <a:r>
              <a:rPr lang="ru-RU" sz="1300" dirty="0" smtClean="0"/>
              <a:t>                             </a:t>
            </a:r>
            <a:r>
              <a:rPr lang="ru-RU" sz="1300" b="1" dirty="0" smtClean="0"/>
              <a:t>Должность                                   Дата </a:t>
            </a:r>
            <a:r>
              <a:rPr lang="ru-RU" sz="1300" b="1" dirty="0"/>
              <a:t>окончания и наименования учебного </a:t>
            </a:r>
            <a:r>
              <a:rPr lang="ru-RU" sz="1300" b="1" dirty="0" smtClean="0"/>
              <a:t>заведения: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 smtClean="0"/>
              <a:t>Дата приема в ФГБУ « ФЦ ССХ имени С.Г. Суханова» Минздрава России (г. Пермь)              Ф.И.О. наставника </a:t>
            </a:r>
            <a:r>
              <a:rPr lang="ru-RU" sz="1300" dirty="0"/>
              <a:t> </a:t>
            </a:r>
            <a:r>
              <a:rPr lang="ru-RU" sz="1300" dirty="0" smtClean="0"/>
              <a:t>                  </a:t>
            </a:r>
            <a:r>
              <a:rPr lang="ru-RU" sz="1300" b="1" dirty="0" smtClean="0"/>
              <a:t>Должность  медсестра –</a:t>
            </a:r>
            <a:r>
              <a:rPr lang="ru-RU" sz="1300" b="1" dirty="0" err="1" smtClean="0"/>
              <a:t>анестезист</a:t>
            </a:r>
            <a:r>
              <a:rPr lang="ru-RU" sz="1300" b="1" dirty="0" smtClean="0"/>
              <a:t> :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Квалификационная категория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/>
              <a:t> 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325165"/>
              </p:ext>
            </p:extLst>
          </p:nvPr>
        </p:nvGraphicFramePr>
        <p:xfrm>
          <a:off x="6135880" y="1674976"/>
          <a:ext cx="5494946" cy="48967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649"/>
                <a:gridCol w="2008993"/>
                <a:gridCol w="1187606"/>
                <a:gridCol w="1056383"/>
                <a:gridCol w="921315"/>
              </a:tblGrid>
              <a:tr h="48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Методика забора крови и других биологических жидкостей для лабораторного исследования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67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Методика внутривенных, внутримышечных, подкожных и внутрикожных инъекций лекарственных препаратов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40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Техника введения желудочного зонда и промывания желудка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975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Катетеризация мягким катетером мочевого пузыря, промыванием мочевого пузыря и уходом за мочевым катетером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/>
                      </a:r>
                      <a:br>
                        <a:rPr lang="ru-RU" sz="6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Ст.м</a:t>
                      </a:r>
                      <a:r>
                        <a:rPr lang="ru-RU" sz="7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53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Методы ухода за </a:t>
                      </a:r>
                      <a:r>
                        <a:rPr lang="ru-RU" sz="600" dirty="0" err="1">
                          <a:effectLst/>
                        </a:rPr>
                        <a:t>эндотрахеальной</a:t>
                      </a:r>
                      <a:r>
                        <a:rPr lang="ru-RU" sz="600" dirty="0">
                          <a:effectLst/>
                        </a:rPr>
                        <a:t> трубкой и </a:t>
                      </a:r>
                      <a:r>
                        <a:rPr lang="ru-RU" sz="600" dirty="0" err="1">
                          <a:effectLst/>
                        </a:rPr>
                        <a:t>трахеостомической</a:t>
                      </a:r>
                      <a:r>
                        <a:rPr lang="ru-RU" sz="600" dirty="0">
                          <a:effectLst/>
                        </a:rPr>
                        <a:t> трубкой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 dirty="0">
                          <a:effectLst/>
                        </a:rPr>
                        <a:t>При поступлении на работу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Ст.м</a:t>
                      </a:r>
                      <a:r>
                        <a:rPr lang="ru-RU" sz="7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67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Методика санации и лаважирования трахеобронхиального дерева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При поступлении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48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Техника перевязки послеоперационных больных в отделении реанимации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  <a:tr h="67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Техникой ухода за дренажами брюшной и плевральной полостей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00">
                          <a:effectLst/>
                        </a:rPr>
                        <a:t>При поступлении  на работу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610" marR="3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610" marR="38610" marT="0" marB="0"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6004368"/>
              </p:ext>
            </p:extLst>
          </p:nvPr>
        </p:nvGraphicFramePr>
        <p:xfrm>
          <a:off x="1008403" y="1683520"/>
          <a:ext cx="4990745" cy="4994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2975"/>
                <a:gridCol w="1831740"/>
                <a:gridCol w="1082824"/>
                <a:gridCol w="963178"/>
                <a:gridCol w="840028"/>
              </a:tblGrid>
              <a:tr h="24991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500" spc="-100" dirty="0" smtClean="0">
                          <a:effectLst/>
                        </a:rPr>
                        <a:t>Организаторская  </a:t>
                      </a:r>
                      <a:r>
                        <a:rPr lang="ru-RU" sz="500" spc="-100" dirty="0">
                          <a:effectLst/>
                        </a:rPr>
                        <a:t>работа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Методы общего наблюдения за пациентом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/>
                      </a:r>
                      <a:br>
                        <a:rPr lang="ru-RU" sz="400" dirty="0">
                          <a:effectLst/>
                        </a:rPr>
                      </a:b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500" spc="-100">
                          <a:effectLst/>
                        </a:rPr>
                        <a:t>При поступлении  на работу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>
                          <a:effectLst/>
                        </a:rPr>
                        <a:t>Ст.м</a:t>
                      </a:r>
                      <a:r>
                        <a:rPr lang="ru-RU" sz="5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500" spc="-1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</a:tr>
              <a:tr h="378046"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санитарно-гигиенического ухода за </a:t>
                      </a:r>
                      <a:r>
                        <a:rPr lang="ru-RU" sz="800" dirty="0" smtClean="0">
                          <a:effectLst/>
                        </a:rPr>
                        <a:t>пациентом</a:t>
                      </a:r>
                      <a:endParaRPr lang="ru-RU" sz="800" dirty="0">
                        <a:effectLst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533142"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термометрии, измерения артериального давления, измерения ЧСС и пульса, измерения центрального венозного </a:t>
                      </a:r>
                      <a:r>
                        <a:rPr lang="ru-RU" sz="800" dirty="0" smtClean="0">
                          <a:effectLst/>
                        </a:rPr>
                        <a:t>давления</a:t>
                      </a:r>
                      <a:endParaRPr lang="ru-RU" sz="800" dirty="0">
                        <a:effectLst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</a:tr>
              <a:tr h="399857"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spc="-1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Особенности ведения медицинской </a:t>
                      </a:r>
                      <a:r>
                        <a:rPr lang="ru-RU" sz="800" dirty="0" smtClean="0">
                          <a:effectLst/>
                        </a:rPr>
                        <a:t>документации</a:t>
                      </a:r>
                      <a:endParaRPr lang="ru-RU" sz="800" dirty="0">
                        <a:effectLst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Ст.м</a:t>
                      </a:r>
                      <a:r>
                        <a:rPr lang="ru-RU" sz="800" dirty="0" smtClean="0">
                          <a:effectLst/>
                        </a:rPr>
                        <a:t>/с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666428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Особенности интенсивной терапии и мониторинга у пациентов после операций на сердце, центральных и периферических сосудах.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604492">
                <a:tc>
                  <a:txBody>
                    <a:bodyPr/>
                    <a:lstStyle/>
                    <a:p>
                      <a:pPr marL="304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Особенности приема-сдачи пациентов после операций на сердце,  центральных и периферических сосудах.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799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7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Особенности выполнения врачебных назначений после операций на </a:t>
                      </a:r>
                      <a:r>
                        <a:rPr lang="ru-RU" sz="800" dirty="0" err="1">
                          <a:effectLst/>
                        </a:rPr>
                        <a:t>сердце,центральных</a:t>
                      </a:r>
                      <a:r>
                        <a:rPr lang="ru-RU" sz="800" dirty="0">
                          <a:effectLst/>
                        </a:rPr>
                        <a:t> и периферических сосудах.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399857">
                <a:tc>
                  <a:txBody>
                    <a:bodyPr/>
                    <a:lstStyle/>
                    <a:p>
                      <a:pPr marL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spc="-1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подготовки систем для внутривенной </a:t>
                      </a:r>
                      <a:r>
                        <a:rPr lang="ru-RU" sz="800" dirty="0" err="1">
                          <a:effectLst/>
                        </a:rPr>
                        <a:t>инфузионной</a:t>
                      </a:r>
                      <a:r>
                        <a:rPr lang="ru-RU" sz="800" dirty="0">
                          <a:effectLst/>
                        </a:rPr>
                        <a:t> терапии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  <a:tr h="533142">
                <a:tc>
                  <a:txBody>
                    <a:bodyPr/>
                    <a:lstStyle/>
                    <a:p>
                      <a:pPr marL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spc="-1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 установки </a:t>
                      </a:r>
                      <a:r>
                        <a:rPr lang="ru-RU" sz="800" dirty="0" err="1">
                          <a:effectLst/>
                        </a:rPr>
                        <a:t>интравенозных</a:t>
                      </a:r>
                      <a:r>
                        <a:rPr lang="ru-RU" sz="800" dirty="0">
                          <a:effectLst/>
                        </a:rPr>
                        <a:t> катетеров в периферические вены с целью осуществления длительной </a:t>
                      </a:r>
                      <a:r>
                        <a:rPr lang="ru-RU" sz="800" dirty="0" err="1" smtClean="0">
                          <a:effectLst/>
                        </a:rPr>
                        <a:t>инфузии</a:t>
                      </a:r>
                      <a:endParaRPr lang="ru-RU" sz="800" dirty="0">
                        <a:effectLst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Ст.м</a:t>
                      </a:r>
                      <a:r>
                        <a:rPr lang="ru-RU" sz="8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99" marR="26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899" marR="268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8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0311391"/>
              </p:ext>
            </p:extLst>
          </p:nvPr>
        </p:nvGraphicFramePr>
        <p:xfrm>
          <a:off x="1204956" y="828942"/>
          <a:ext cx="4777100" cy="52642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759"/>
                <a:gridCol w="1746544"/>
                <a:gridCol w="1032460"/>
                <a:gridCol w="887992"/>
                <a:gridCol w="831345"/>
              </a:tblGrid>
              <a:tr h="95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ухода за пациентами, находящихся в коме, искусственной вентиляции легких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/>
                      </a:r>
                      <a:br>
                        <a:rPr lang="ru-RU" sz="800" dirty="0">
                          <a:effectLst/>
                        </a:rPr>
                      </a:b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При поступлении  на работу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83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Техника подготовки дыхательных аппаратов к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При поступлении  на работу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66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Техника подготовки мониторов к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/>
                      </a:r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800" spc="-100">
                          <a:effectLst/>
                        </a:rPr>
                        <a:t>При поступлении  на работу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83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Мероприятия, направленные на профилактику хирургической инфекции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При поступлении на работу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162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Методы обработки инструментария, дыхательных контуров, аппаратуры, мебели и помещений отделения реанимации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dirty="0">
                          <a:effectLst/>
                        </a:rPr>
                        <a:t>При поступлении  на работу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81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Особенности хранения и использования различных медикаментозных средств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>
                          <a:effectLst/>
                        </a:rPr>
                        <a:t>При поступлении  на работу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2554506"/>
              </p:ext>
            </p:extLst>
          </p:nvPr>
        </p:nvGraphicFramePr>
        <p:xfrm>
          <a:off x="6315342" y="880217"/>
          <a:ext cx="5042018" cy="5204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588"/>
                <a:gridCol w="2220060"/>
                <a:gridCol w="1251803"/>
                <a:gridCol w="1164567"/>
              </a:tblGrid>
              <a:tr h="183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Техника оказания первой доврачебной помощи при угрожающих жизни ситуациях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0">
                          <a:effectLst/>
                        </a:rPr>
                        <a:t>При поступлении  на работу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</a:tr>
              <a:tr h="1517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Техника проведения закрытого массажа сердца и искусственной вентиляции легких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0">
                          <a:effectLst/>
                        </a:rPr>
                        <a:t>При поступлении  на работу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Ст.м/с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</a:tr>
              <a:tr h="185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Техника перекладывания и транспортировки крайне тяжелых пациентов в отделение реанимации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1000" spc="-100">
                          <a:effectLst/>
                        </a:rPr>
                        <a:t>При поступлении  на работу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933" marR="55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Ст.м</a:t>
                      </a:r>
                      <a:r>
                        <a:rPr lang="ru-RU" sz="1000" dirty="0">
                          <a:effectLst/>
                        </a:rPr>
                        <a:t>/с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Наставник: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3" marR="559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0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План мониторинга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Анкетирование 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2.Тестирование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Собеседование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static9.depositphotos.com/1017573/1095/i/950/depositphotos_10958511-stock-photo-nurse-with-a-syringe-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95" y="261896"/>
            <a:ext cx="18542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3.bp.blogspot.com/--YGZsFvsS5c/VYuoSdJE89I/AAAAAAAAAVI/0jTgBIpvOYs/s1600/iletisi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3268042"/>
            <a:ext cx="4592329" cy="3589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764274" y="777922"/>
            <a:ext cx="11150221" cy="4735773"/>
            <a:chOff x="0" y="0"/>
            <a:chExt cx="6115050" cy="3171825"/>
          </a:xfrm>
          <a:gradFill>
            <a:gsLst>
              <a:gs pos="0">
                <a:srgbClr val="AA06A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Овал 2"/>
            <p:cNvSpPr/>
            <p:nvPr/>
          </p:nvSpPr>
          <p:spPr>
            <a:xfrm>
              <a:off x="0" y="0"/>
              <a:ext cx="2828925" cy="117157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Вопросы в анкете</a:t>
              </a:r>
              <a:r>
                <a:rPr kumimoji="0" lang="ru-RU" sz="2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составлены с учетом критериев </a:t>
              </a:r>
              <a:r>
                <a:rPr kumimoji="0" lang="ru-RU" sz="2400" b="1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адаптированности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695575" y="1181100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Овладение профессиональными знаниями и навыками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24150" y="1905000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Взаимоотношения с коллективом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05100" y="2600325"/>
              <a:ext cx="3390900" cy="5715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Удовлетворенность работой и условиями труда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1409700" y="1190625"/>
              <a:ext cx="1314450" cy="27622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Прямая со стрелкой 7"/>
            <p:cNvCxnSpPr/>
            <p:nvPr/>
          </p:nvCxnSpPr>
          <p:spPr>
            <a:xfrm>
              <a:off x="1409700" y="1200150"/>
              <a:ext cx="1323975" cy="100965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Прямая со стрелкой 8"/>
            <p:cNvCxnSpPr/>
            <p:nvPr/>
          </p:nvCxnSpPr>
          <p:spPr>
            <a:xfrm>
              <a:off x="1409700" y="1190625"/>
              <a:ext cx="1285875" cy="173355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149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8806" y="970671"/>
            <a:ext cx="5205046" cy="2757267"/>
          </a:xfrm>
          <a:prstGeom prst="ellipse">
            <a:avLst/>
          </a:prstGeom>
          <a:solidFill>
            <a:srgbClr val="AA0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тестировании вопросы включают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3507" y="1181686"/>
            <a:ext cx="4121834" cy="12942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Соблюдение правил санитарно-противоэпидемического режима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7575" y="3066757"/>
            <a:ext cx="4234376" cy="1308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Санитарно-противоэпидемические правила работы с медицинскими отходами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0664" y="4543864"/>
            <a:ext cx="5275385" cy="14208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 возникновения аварийных ситуаций и действие медперсонала при них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5331655" y="3587261"/>
            <a:ext cx="1378634" cy="393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52160" y="3108960"/>
            <a:ext cx="1055077" cy="5627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5" idx="1"/>
          </p:cNvCxnSpPr>
          <p:nvPr/>
        </p:nvCxnSpPr>
        <p:spPr>
          <a:xfrm rot="5400000" flipH="1" flipV="1">
            <a:off x="5760719" y="1906173"/>
            <a:ext cx="1280160" cy="1125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319974" y="773723"/>
            <a:ext cx="6400800" cy="2869809"/>
          </a:xfrm>
          <a:prstGeom prst="wedgeEllipseCallout">
            <a:avLst>
              <a:gd name="adj1" fmla="val -21273"/>
              <a:gd name="adj2" fmla="val 69363"/>
            </a:avLst>
          </a:prstGeom>
          <a:solidFill>
            <a:srgbClr val="AA06A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Собеседование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8461" y="4262511"/>
            <a:ext cx="6513342" cy="1533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Решение ситуационных задач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должен быть: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Планомерным и систематическим;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Объективным;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Всесторонним;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Индивидуальным;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Педагогически тактичным.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guu.ru/wp-content/uploads/2015/09/zdrav-27092015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-124887"/>
            <a:ext cx="2714625" cy="181038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73" y="464024"/>
            <a:ext cx="9989024" cy="6114197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Новый коллектив для медсестры –это среда незнакомых людей с присущими им привычками, наклонностями и эмоциями, действующих по незнакомым моделям поведения.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Новая медсестра сталкивается с новой для себя культурой, с незнакомыми правилами, условностями.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медсестры неизбежно возникают сложности при освоении новой специальности или нового рабочего места.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9249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55343" y="675249"/>
            <a:ext cx="10276764" cy="5125050"/>
            <a:chOff x="0" y="-83756"/>
            <a:chExt cx="6372225" cy="2988881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Овал 2"/>
            <p:cNvSpPr/>
            <p:nvPr/>
          </p:nvSpPr>
          <p:spPr>
            <a:xfrm>
              <a:off x="0" y="-83756"/>
              <a:ext cx="2628900" cy="1345480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План </a:t>
              </a:r>
              <a:r>
                <a:rPr lang="ru-RU" sz="3200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мониторинга профессиональных знаний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733800" y="0"/>
              <a:ext cx="2628900" cy="838200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Качественный</a:t>
              </a:r>
              <a:r>
                <a:rPr kumimoji="0" lang="ru-RU" sz="3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контроль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628900" y="323850"/>
              <a:ext cx="1133475" cy="200025"/>
            </a:xfrm>
            <a:prstGeom prst="rightArrow">
              <a:avLst/>
            </a:prstGeom>
            <a:grp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Блок-схема: альтернативный процесс 5"/>
            <p:cNvSpPr/>
            <p:nvPr/>
          </p:nvSpPr>
          <p:spPr>
            <a:xfrm>
              <a:off x="3724275" y="1323975"/>
              <a:ext cx="2647950" cy="1581150"/>
            </a:xfrm>
            <a:prstGeom prst="flowChartAlternateProcess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Позволяет нам своевременно провести коррекцию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752975" y="819150"/>
              <a:ext cx="771525" cy="514350"/>
            </a:xfrm>
            <a:prstGeom prst="downArrow">
              <a:avLst/>
            </a:prstGeom>
            <a:grp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4" name="Picture 2" descr="http://labus-lab.ru/blog/wp-content/uploads/2014/11/selec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10" y="2959886"/>
            <a:ext cx="3256365" cy="32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89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9928" y="1388896"/>
            <a:ext cx="8378588" cy="4351338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закономерностей адаптации молодых специалистов, выделение сотрудника с низкой адаптивной способностью, выявление факторов, препятствующих успешной адаптации новичка, позволяет решить множество управленческих проблем и существенно повысить эффективности труда.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t2.depositphotos.com/1345122/5240/i/950/depositphotos_52401829-Nurse-character-with-heart-po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3" y="1991436"/>
            <a:ext cx="2585085" cy="3448050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893543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заключении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 тщательный подбор и расстановка кадров в нашем отделении определяет  профессиональную пригодность сотрудника; при расстановке персонала учитываем особенности коллектива в котором предстоит работать будущему сотруднику.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Обеспечивая гибкую систему обучения молодого  персонала (ориентируем молодого специалиста на повышение квалификации, присвоение категорий, на перспективу карьерного роста).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Принимаем активное участие в организации учебно-производственной практики для студентов медицинского колледжа.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Спасибо за внимание!!!!!!!!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3283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93618" y="12160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термином адаптация - понимается перестройка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психики индивида под воздействием объективных факторов окружающей среды, а также способность человека приспосабливаться к различным требованиям среды без ощущения внутреннего дискомфорта и без конфликта со средой.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409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bua.ru/image/data/image-news/protection-for-home-buy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69" y="3045156"/>
            <a:ext cx="4408226" cy="33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009934" y="928047"/>
            <a:ext cx="10031105" cy="5322627"/>
            <a:chOff x="0" y="0"/>
            <a:chExt cx="6076950" cy="3657600"/>
          </a:xfr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Овальная выноска 2"/>
            <p:cNvSpPr/>
            <p:nvPr/>
          </p:nvSpPr>
          <p:spPr>
            <a:xfrm>
              <a:off x="3810000" y="304800"/>
              <a:ext cx="2266950" cy="2143125"/>
            </a:xfrm>
            <a:prstGeom prst="wedgeEllipse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Адаптация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– момент воздействия личности и социальной среды</a:t>
              </a:r>
              <a:endPara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571875" y="2733675"/>
              <a:ext cx="2333625" cy="609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Социологический подход</a:t>
              </a:r>
              <a:endPara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ьная выноска 4"/>
            <p:cNvSpPr/>
            <p:nvPr/>
          </p:nvSpPr>
          <p:spPr>
            <a:xfrm>
              <a:off x="0" y="0"/>
              <a:ext cx="3038475" cy="2705100"/>
            </a:xfrm>
            <a:prstGeom prst="wedgeEllipseCallou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Адаптация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– процесс «вхождения» личности в новые социальные роли, причем сущность данного процесса заключается в содержательном, творческом приспособлении медсестры к условиям 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жизнедеятельности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6200" y="3048000"/>
              <a:ext cx="2333625" cy="60960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Социальный подход</a:t>
              </a:r>
              <a:endPara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4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2272145" y="748144"/>
            <a:ext cx="7093527" cy="3560619"/>
          </a:xfrm>
          <a:prstGeom prst="wedgeEllipseCallout">
            <a:avLst>
              <a:gd name="adj1" fmla="val -25921"/>
              <a:gd name="adj2" fmla="val 6611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освоения личностью новой трудовой ситуации, в котором личность и трудовая среда оказывают активное воздействие друг на друга и являются адаптивно-адаптирующими системами.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1818" y="4869874"/>
            <a:ext cx="4668982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 </a:t>
            </a:r>
          </a:p>
        </p:txBody>
      </p:sp>
    </p:spTree>
    <p:extLst>
      <p:ext uri="{BB962C8B-B14F-4D97-AF65-F5344CB8AC3E}">
        <p14:creationId xmlns:p14="http://schemas.microsoft.com/office/powerpoint/2010/main" val="22593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52595" y="1350818"/>
            <a:ext cx="2854037" cy="88669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организации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63345" y="1343887"/>
            <a:ext cx="2909455" cy="8936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 нормы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2052" y="5230091"/>
            <a:ext cx="2937164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роли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60762" y="3158835"/>
            <a:ext cx="2854037" cy="20712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социально-психологических отношений конкретной трудовой организации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4599707" y="2237509"/>
            <a:ext cx="3061855" cy="18426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медсестра</a:t>
            </a:r>
            <a:endParaRPr lang="ru-RU" sz="3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88036" y="3428999"/>
            <a:ext cx="2881746" cy="11637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ценности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301344" y="1995054"/>
            <a:ext cx="720436" cy="24245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84472" y="3823855"/>
            <a:ext cx="720436" cy="51261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30634" y="4336472"/>
            <a:ext cx="0" cy="60960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364182" y="4010890"/>
            <a:ext cx="762000" cy="325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662052" y="1859973"/>
            <a:ext cx="574963" cy="377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5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600652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навыками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 личности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5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15345" y="2078183"/>
            <a:ext cx="2964872" cy="2133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5564" y="1191491"/>
            <a:ext cx="3131127" cy="15794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практического опыта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5564" y="3699163"/>
            <a:ext cx="3131127" cy="17041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получаемых в учебных заведениях знаний потребностям реальных рабочих мест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01891" y="1191491"/>
            <a:ext cx="3006436" cy="15794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навыков самостоятельного трудоустройства и ориентации на рынке труда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01891" y="3699163"/>
            <a:ext cx="3006435" cy="17041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нормативно-правового регулирования трудовой деятельности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287491" y="1787236"/>
            <a:ext cx="775854" cy="3879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38255" y="1842655"/>
            <a:ext cx="720436" cy="2216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821381" y="4274125"/>
            <a:ext cx="637309" cy="4087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342908" y="4274125"/>
            <a:ext cx="637309" cy="3879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02528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1395</Words>
  <Application>Microsoft Office PowerPoint</Application>
  <PresentationFormat>Произвольный</PresentationFormat>
  <Paragraphs>468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Адаптация молодого специалиста сестринского дела  в отделении реанимации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Профессиональная адаптация выражается:  </vt:lpstr>
      <vt:lpstr>Презентация PowerPoint</vt:lpstr>
      <vt:lpstr> ФГБУ «ФЦССХ им. С.Г. Суханова»</vt:lpstr>
      <vt:lpstr>  Предметом и целями деятельности ФЦССХ являются: </vt:lpstr>
      <vt:lpstr>Презентация PowerPoint</vt:lpstr>
      <vt:lpstr>   Кадровый состав медицинских сестер отделения анестезиологии и реанимации на 2017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  Основными задачами наставников на этапе адаптации: </vt:lpstr>
      <vt:lpstr>План процесса обучения</vt:lpstr>
      <vt:lpstr>Презентация PowerPoint</vt:lpstr>
      <vt:lpstr>Презентация PowerPoint</vt:lpstr>
      <vt:lpstr>План подготовки молодого специалиста ( медсестра-анестезист) отделения анестезиологии - реанимации ФГБУ «ФЦ ССХ имени С.Г. Суханова» Минздрава России (г. Пермь) на 2017год. </vt:lpstr>
      <vt:lpstr> План подготовка молодого специалиста отделения анестезиологии - реанимации на 2017 год Ф.И.О. молодого специалиста                               Должность                                   Дата окончания и наименования учебного заведения: Дата приема в ФГБУ « ФЦ ССХ имени С.Г. Суханова» Минздрава России (г. Пермь)              Ф.И.О. наставника                    Должность  медсестра –анестезист : Квалификационная категория    </vt:lpstr>
      <vt:lpstr>Презентация PowerPoint</vt:lpstr>
      <vt:lpstr>План мониторинга</vt:lpstr>
      <vt:lpstr>Презентация PowerPoint</vt:lpstr>
      <vt:lpstr>Презентация PowerPoint</vt:lpstr>
      <vt:lpstr>Презентация PowerPoint</vt:lpstr>
      <vt:lpstr>Контроль должен быть: </vt:lpstr>
      <vt:lpstr>Презентация PowerPoint</vt:lpstr>
      <vt:lpstr>ВЫВОД: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молодого специалиста сестринского дела  в отделении реанимации</dc:title>
  <dc:creator>Windows User</dc:creator>
  <cp:lastModifiedBy>user</cp:lastModifiedBy>
  <cp:revision>39</cp:revision>
  <dcterms:created xsi:type="dcterms:W3CDTF">2017-02-01T07:44:39Z</dcterms:created>
  <dcterms:modified xsi:type="dcterms:W3CDTF">2017-02-13T09:16:58Z</dcterms:modified>
</cp:coreProperties>
</file>