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handoutMasterIdLst>
    <p:handoutMasterId r:id="rId82"/>
  </p:handoutMasterIdLst>
  <p:sldIdLst>
    <p:sldId id="256" r:id="rId2"/>
    <p:sldId id="257" r:id="rId3"/>
    <p:sldId id="258" r:id="rId4"/>
    <p:sldId id="261" r:id="rId5"/>
    <p:sldId id="350" r:id="rId6"/>
    <p:sldId id="351" r:id="rId7"/>
    <p:sldId id="355" r:id="rId8"/>
    <p:sldId id="352" r:id="rId9"/>
    <p:sldId id="354" r:id="rId10"/>
    <p:sldId id="262" r:id="rId11"/>
    <p:sldId id="263" r:id="rId12"/>
    <p:sldId id="264" r:id="rId13"/>
    <p:sldId id="357" r:id="rId14"/>
    <p:sldId id="362" r:id="rId15"/>
    <p:sldId id="363" r:id="rId16"/>
    <p:sldId id="366" r:id="rId17"/>
    <p:sldId id="364" r:id="rId18"/>
    <p:sldId id="376" r:id="rId19"/>
    <p:sldId id="381" r:id="rId20"/>
    <p:sldId id="377" r:id="rId21"/>
    <p:sldId id="380" r:id="rId22"/>
    <p:sldId id="393" r:id="rId23"/>
    <p:sldId id="389" r:id="rId24"/>
    <p:sldId id="392" r:id="rId25"/>
    <p:sldId id="387" r:id="rId26"/>
    <p:sldId id="394" r:id="rId27"/>
    <p:sldId id="378" r:id="rId28"/>
    <p:sldId id="383" r:id="rId29"/>
    <p:sldId id="384" r:id="rId30"/>
    <p:sldId id="373" r:id="rId31"/>
    <p:sldId id="369" r:id="rId32"/>
    <p:sldId id="386" r:id="rId33"/>
    <p:sldId id="395" r:id="rId34"/>
    <p:sldId id="375" r:id="rId35"/>
    <p:sldId id="397" r:id="rId36"/>
    <p:sldId id="398" r:id="rId37"/>
    <p:sldId id="402" r:id="rId38"/>
    <p:sldId id="403" r:id="rId39"/>
    <p:sldId id="404" r:id="rId40"/>
    <p:sldId id="405" r:id="rId41"/>
    <p:sldId id="406" r:id="rId42"/>
    <p:sldId id="407" r:id="rId43"/>
    <p:sldId id="408" r:id="rId44"/>
    <p:sldId id="409" r:id="rId45"/>
    <p:sldId id="410" r:id="rId46"/>
    <p:sldId id="411" r:id="rId47"/>
    <p:sldId id="412" r:id="rId48"/>
    <p:sldId id="367" r:id="rId49"/>
    <p:sldId id="414" r:id="rId50"/>
    <p:sldId id="416" r:id="rId51"/>
    <p:sldId id="415" r:id="rId52"/>
    <p:sldId id="413" r:id="rId53"/>
    <p:sldId id="420" r:id="rId54"/>
    <p:sldId id="421" r:id="rId55"/>
    <p:sldId id="422" r:id="rId56"/>
    <p:sldId id="423" r:id="rId57"/>
    <p:sldId id="424" r:id="rId58"/>
    <p:sldId id="427" r:id="rId59"/>
    <p:sldId id="428" r:id="rId60"/>
    <p:sldId id="429" r:id="rId61"/>
    <p:sldId id="430" r:id="rId62"/>
    <p:sldId id="431" r:id="rId63"/>
    <p:sldId id="432" r:id="rId64"/>
    <p:sldId id="433" r:id="rId65"/>
    <p:sldId id="434" r:id="rId66"/>
    <p:sldId id="269" r:id="rId67"/>
    <p:sldId id="270" r:id="rId68"/>
    <p:sldId id="272" r:id="rId69"/>
    <p:sldId id="276" r:id="rId70"/>
    <p:sldId id="283" r:id="rId71"/>
    <p:sldId id="284" r:id="rId72"/>
    <p:sldId id="285" r:id="rId73"/>
    <p:sldId id="290" r:id="rId74"/>
    <p:sldId id="327" r:id="rId75"/>
    <p:sldId id="343" r:id="rId76"/>
    <p:sldId id="347" r:id="rId77"/>
    <p:sldId id="348" r:id="rId78"/>
    <p:sldId id="349" r:id="rId79"/>
    <p:sldId id="346" r:id="rId80"/>
  </p:sldIdLst>
  <p:sldSz cx="9144000" cy="6858000" type="screen4x3"/>
  <p:notesSz cx="6834188" cy="99790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FF"/>
    <a:srgbClr val="FF99FF"/>
    <a:srgbClr val="FF66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55" autoAdjust="0"/>
    <p:restoredTop sz="68857" autoAdjust="0"/>
  </p:normalViewPr>
  <p:slideViewPr>
    <p:cSldViewPr>
      <p:cViewPr varScale="1">
        <p:scale>
          <a:sx n="63" d="100"/>
          <a:sy n="63" d="100"/>
        </p:scale>
        <p:origin x="-162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2904" y="-120"/>
      </p:cViewPr>
      <p:guideLst>
        <p:guide orient="horz" pos="3143"/>
        <p:guide pos="2152"/>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61481" cy="49895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71125" y="0"/>
            <a:ext cx="2961481" cy="498951"/>
          </a:xfrm>
          <a:prstGeom prst="rect">
            <a:avLst/>
          </a:prstGeom>
        </p:spPr>
        <p:txBody>
          <a:bodyPr vert="horz" lIns="91440" tIns="45720" rIns="91440" bIns="45720" rtlCol="0"/>
          <a:lstStyle>
            <a:lvl1pPr algn="r">
              <a:defRPr sz="1200"/>
            </a:lvl1pPr>
          </a:lstStyle>
          <a:p>
            <a:fld id="{F0C8CE87-5435-46CA-B805-5782E833E3A1}" type="datetimeFigureOut">
              <a:rPr lang="ru-RU" smtClean="0"/>
              <a:pPr/>
              <a:t>16.02.2017</a:t>
            </a:fld>
            <a:endParaRPr lang="ru-RU"/>
          </a:p>
        </p:txBody>
      </p:sp>
      <p:sp>
        <p:nvSpPr>
          <p:cNvPr id="4" name="Нижний колонтитул 3"/>
          <p:cNvSpPr>
            <a:spLocks noGrp="1"/>
          </p:cNvSpPr>
          <p:nvPr>
            <p:ph type="ftr" sz="quarter" idx="2"/>
          </p:nvPr>
        </p:nvSpPr>
        <p:spPr>
          <a:xfrm>
            <a:off x="0" y="9478342"/>
            <a:ext cx="2961481" cy="498951"/>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71125" y="9478342"/>
            <a:ext cx="2961481" cy="498951"/>
          </a:xfrm>
          <a:prstGeom prst="rect">
            <a:avLst/>
          </a:prstGeom>
        </p:spPr>
        <p:txBody>
          <a:bodyPr vert="horz" lIns="91440" tIns="45720" rIns="91440" bIns="45720" rtlCol="0" anchor="b"/>
          <a:lstStyle>
            <a:lvl1pPr algn="r">
              <a:defRPr sz="1200"/>
            </a:lvl1pPr>
          </a:lstStyle>
          <a:p>
            <a:fld id="{44041442-13AE-42B6-BE54-6E07039CD29A}"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61481" cy="49895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71125" y="0"/>
            <a:ext cx="2961481" cy="498951"/>
          </a:xfrm>
          <a:prstGeom prst="rect">
            <a:avLst/>
          </a:prstGeom>
        </p:spPr>
        <p:txBody>
          <a:bodyPr vert="horz" lIns="91440" tIns="45720" rIns="91440" bIns="45720" rtlCol="0"/>
          <a:lstStyle>
            <a:lvl1pPr algn="r">
              <a:defRPr sz="1200"/>
            </a:lvl1pPr>
          </a:lstStyle>
          <a:p>
            <a:fld id="{3D4E2C73-9BCF-4E63-AD8B-D040842C0E50}" type="datetimeFigureOut">
              <a:rPr lang="ru-RU" smtClean="0"/>
              <a:pPr/>
              <a:t>16.02.2017</a:t>
            </a:fld>
            <a:endParaRPr lang="ru-RU"/>
          </a:p>
        </p:txBody>
      </p:sp>
      <p:sp>
        <p:nvSpPr>
          <p:cNvPr id="4" name="Образ слайда 3"/>
          <p:cNvSpPr>
            <a:spLocks noGrp="1" noRot="1" noChangeAspect="1"/>
          </p:cNvSpPr>
          <p:nvPr>
            <p:ph type="sldImg" idx="2"/>
          </p:nvPr>
        </p:nvSpPr>
        <p:spPr>
          <a:xfrm>
            <a:off x="922338" y="747713"/>
            <a:ext cx="4991100" cy="37433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3419" y="4740037"/>
            <a:ext cx="5467350" cy="449056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78342"/>
            <a:ext cx="2961481" cy="49895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71125" y="9478342"/>
            <a:ext cx="2961481" cy="498951"/>
          </a:xfrm>
          <a:prstGeom prst="rect">
            <a:avLst/>
          </a:prstGeom>
        </p:spPr>
        <p:txBody>
          <a:bodyPr vert="horz" lIns="91440" tIns="45720" rIns="91440" bIns="45720" rtlCol="0" anchor="b"/>
          <a:lstStyle>
            <a:lvl1pPr algn="r">
              <a:defRPr sz="1200"/>
            </a:lvl1pPr>
          </a:lstStyle>
          <a:p>
            <a:fld id="{B3561247-D951-4762-8FE0-CA413CA8CB9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medsestre.ru/"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Катетеризация вен давно</a:t>
            </a:r>
            <a:r>
              <a:rPr lang="ru-RU" baseline="0" dirty="0" smtClean="0"/>
              <a:t> стала рутинной медицинской манипуляцией. Примерно половине больных, находящихся в стационаре, по тем или иным причинам, устанавливают внутрисосудистые катетеры. В то же время она может приводить к возникновению осложнений, некоторые из них могут быть фатальными для пациента. Поэтому задачей нашей встречи является </a:t>
            </a:r>
            <a:r>
              <a:rPr lang="ru-RU" dirty="0" smtClean="0"/>
              <a:t>повышение или укрепление знаний и умений в современном подходе к обеспечению и поддержанию венозного доступа</a:t>
            </a:r>
            <a:r>
              <a:rPr lang="ru-RU" baseline="0" dirty="0" smtClean="0"/>
              <a:t> и тем самым улучшить безопасность и качество оказываемой медицинской помощи. </a:t>
            </a:r>
            <a:endParaRPr lang="ru-RU" dirty="0" smtClean="0"/>
          </a:p>
          <a:p>
            <a:endParaRPr lang="ru-RU" baseline="0" dirty="0" smtClean="0"/>
          </a:p>
          <a:p>
            <a:endParaRPr lang="ru-RU" dirty="0" smtClean="0"/>
          </a:p>
          <a:p>
            <a:endParaRPr lang="ru-RU" dirty="0" smtClean="0"/>
          </a:p>
          <a:p>
            <a:r>
              <a:rPr lang="ru-RU" dirty="0" smtClean="0"/>
              <a:t/>
            </a:r>
            <a:br>
              <a:rPr lang="ru-RU" dirty="0" smtClean="0"/>
            </a:br>
            <a:endParaRPr lang="ru-RU" dirty="0"/>
          </a:p>
        </p:txBody>
      </p:sp>
      <p:sp>
        <p:nvSpPr>
          <p:cNvPr id="4" name="Номер слайда 3"/>
          <p:cNvSpPr>
            <a:spLocks noGrp="1"/>
          </p:cNvSpPr>
          <p:nvPr>
            <p:ph type="sldNum" sz="quarter" idx="10"/>
          </p:nvPr>
        </p:nvSpPr>
        <p:spPr/>
        <p:txBody>
          <a:bodyPr/>
          <a:lstStyle/>
          <a:p>
            <a:fld id="{B3561247-D951-4762-8FE0-CA413CA8CB9E}"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Образ слайда 1"/>
          <p:cNvSpPr>
            <a:spLocks noGrp="1" noRot="1" noChangeAspect="1" noTextEdit="1"/>
          </p:cNvSpPr>
          <p:nvPr>
            <p:ph type="sldImg"/>
          </p:nvPr>
        </p:nvSpPr>
        <p:spPr bwMode="auto">
          <a:noFill/>
          <a:ln>
            <a:solidFill>
              <a:srgbClr val="000000"/>
            </a:solidFill>
            <a:miter lim="800000"/>
            <a:headEnd/>
            <a:tailEnd/>
          </a:ln>
        </p:spPr>
      </p:sp>
      <p:sp>
        <p:nvSpPr>
          <p:cNvPr id="10547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0547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6C3296-29C5-4663-9EAD-120144E6E32A}" type="slidenum">
              <a:rPr lang="ru-RU" smtClean="0"/>
              <a:pPr/>
              <a:t>10</a:t>
            </a:fld>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Образ слайда 1"/>
          <p:cNvSpPr>
            <a:spLocks noGrp="1" noRot="1" noChangeAspect="1" noTextEdit="1"/>
          </p:cNvSpPr>
          <p:nvPr>
            <p:ph type="sldImg"/>
          </p:nvPr>
        </p:nvSpPr>
        <p:spPr bwMode="auto">
          <a:noFill/>
          <a:ln>
            <a:solidFill>
              <a:srgbClr val="000000"/>
            </a:solidFill>
            <a:miter lim="800000"/>
            <a:headEnd/>
            <a:tailEnd/>
          </a:ln>
        </p:spPr>
      </p:sp>
      <p:sp>
        <p:nvSpPr>
          <p:cNvPr id="106499" name="Заметки 2"/>
          <p:cNvSpPr>
            <a:spLocks noGrp="1"/>
          </p:cNvSpPr>
          <p:nvPr>
            <p:ph type="body" idx="1"/>
          </p:nvPr>
        </p:nvSpPr>
        <p:spPr bwMode="auto">
          <a:noFill/>
        </p:spPr>
        <p:txBody>
          <a:bodyPr wrap="square" numCol="1" anchor="t" anchorCtr="0" compatLnSpc="1">
            <a:prstTxWarp prst="textNoShape">
              <a:avLst/>
            </a:prstTxWarp>
          </a:bodyPr>
          <a:lstStyle/>
          <a:p>
            <a:r>
              <a:rPr lang="ru-RU" dirty="0" smtClean="0"/>
              <a:t>Для чего мы катетеризируем центральные и периферические вены, артерии.  Показаний достаточно много, они перечислены на слайде. </a:t>
            </a:r>
          </a:p>
          <a:p>
            <a:r>
              <a:rPr lang="ru-RU" dirty="0" smtClean="0"/>
              <a:t>Первое, </a:t>
            </a:r>
            <a:r>
              <a:rPr lang="ru-RU" dirty="0" err="1" smtClean="0"/>
              <a:t>инфузионная</a:t>
            </a:r>
            <a:r>
              <a:rPr lang="ru-RU" dirty="0" smtClean="0"/>
              <a:t> терапия. Что можно считать </a:t>
            </a:r>
            <a:r>
              <a:rPr lang="ru-RU" dirty="0" err="1" smtClean="0"/>
              <a:t>инфузионной</a:t>
            </a:r>
            <a:r>
              <a:rPr lang="ru-RU" dirty="0" smtClean="0"/>
              <a:t> терапией? </a:t>
            </a:r>
          </a:p>
          <a:p>
            <a:endParaRPr lang="ru-RU" dirty="0" smtClean="0"/>
          </a:p>
          <a:p>
            <a:endParaRPr lang="ru-RU" dirty="0" smtClean="0"/>
          </a:p>
          <a:p>
            <a:r>
              <a:rPr lang="ru-RU" dirty="0" err="1" smtClean="0"/>
              <a:t>Инвазивный</a:t>
            </a:r>
            <a:r>
              <a:rPr lang="ru-RU" dirty="0" smtClean="0"/>
              <a:t> мониторинг все чаще входит в рутинную практику врача </a:t>
            </a:r>
            <a:r>
              <a:rPr lang="ru-RU" dirty="0" err="1" smtClean="0"/>
              <a:t>интенсивиста</a:t>
            </a:r>
            <a:r>
              <a:rPr lang="ru-RU" dirty="0" smtClean="0"/>
              <a:t>. </a:t>
            </a:r>
          </a:p>
        </p:txBody>
      </p:sp>
      <p:sp>
        <p:nvSpPr>
          <p:cNvPr id="10650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4A47EB-D89D-4E77-A736-34BAAE5375BE}" type="slidenum">
              <a:rPr lang="ru-RU" smtClean="0"/>
              <a:pPr/>
              <a:t>11</a:t>
            </a:fld>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normAutofit fontScale="70000" lnSpcReduction="20000"/>
          </a:bodyPr>
          <a:lstStyle/>
          <a:p>
            <a:pPr lvl="1" indent="540000">
              <a:buFont typeface="Wingdings" pitchFamily="2" charset="2"/>
              <a:buChar char="Ø"/>
              <a:defRPr/>
            </a:pPr>
            <a:r>
              <a:rPr lang="ru-RU" dirty="0" smtClean="0"/>
              <a:t>Выбор типа катетера должен проводиться на основании предполагаемой длительности катетеризации, характера переливаемого раствора (например, противоопухолевые химиотерапевтические препараты) и уровня подготовки медицинского персонала.</a:t>
            </a:r>
            <a:br>
              <a:rPr lang="ru-RU" dirty="0" smtClean="0"/>
            </a:br>
            <a:r>
              <a:rPr lang="ru-RU" dirty="0" smtClean="0"/>
              <a:t>Правило для выбора типа катетера в зависимости от предполагаемой длительности катетеризации: </a:t>
            </a:r>
            <a:r>
              <a:rPr lang="ru-RU" sz="2400" dirty="0" smtClean="0"/>
              <a:t>менее 5 дней: периферический катетер.</a:t>
            </a:r>
          </a:p>
          <a:p>
            <a:pPr lvl="1" indent="540000">
              <a:buFont typeface="Wingdings" pitchFamily="2" charset="2"/>
              <a:buChar char="Ø"/>
              <a:defRPr/>
            </a:pPr>
            <a:r>
              <a:rPr lang="ru-RU" sz="2400" dirty="0" smtClean="0"/>
              <a:t>5-10 дней: центральный венозный катетер - яремная вена - более высокая частота развития инфекции по сравнению с катетеризацией подключичной вены, но меньший риск развития неинфекционных осложнений (кровотечение, пневмоторакс).</a:t>
            </a:r>
          </a:p>
          <a:p>
            <a:pPr lvl="1" indent="540000">
              <a:buFont typeface="Wingdings" pitchFamily="2" charset="2"/>
              <a:buChar char="Ø"/>
              <a:defRPr/>
            </a:pPr>
            <a:r>
              <a:rPr lang="ru-RU" sz="2400" dirty="0" smtClean="0"/>
              <a:t>5-28 дней: центральный венозный катетер - подключичная вена.</a:t>
            </a:r>
          </a:p>
          <a:p>
            <a:pPr lvl="1" indent="540000">
              <a:buFont typeface="Wingdings" pitchFamily="2" charset="2"/>
              <a:buChar char="Ø"/>
              <a:defRPr/>
            </a:pPr>
            <a:r>
              <a:rPr lang="ru-RU" sz="2400" dirty="0" smtClean="0"/>
              <a:t>Альтернативный вариант: центральный венозный катетер, установленный в периферическую вену, с подкожной </a:t>
            </a:r>
            <a:r>
              <a:rPr lang="ru-RU" sz="2400" dirty="0" err="1" smtClean="0"/>
              <a:t>туннелизацией</a:t>
            </a:r>
            <a:r>
              <a:rPr lang="ru-RU" sz="2400" dirty="0" smtClean="0"/>
              <a:t>.</a:t>
            </a:r>
          </a:p>
          <a:p>
            <a:pPr lvl="1" indent="540000">
              <a:buFont typeface="Wingdings" pitchFamily="2" charset="2"/>
              <a:buChar char="Ø"/>
              <a:defRPr/>
            </a:pPr>
            <a:r>
              <a:rPr lang="ru-RU" sz="2400" dirty="0" smtClean="0"/>
              <a:t>28 дней: туннелированный катетер (например, типа </a:t>
            </a:r>
            <a:r>
              <a:rPr lang="ru-RU" sz="2400" dirty="0" err="1" smtClean="0"/>
              <a:t>Hickmann</a:t>
            </a:r>
            <a:r>
              <a:rPr lang="ru-RU" sz="2400" dirty="0" smtClean="0"/>
              <a:t>) или полностью имплантированный катетер (например, </a:t>
            </a:r>
            <a:r>
              <a:rPr lang="ru-RU" sz="2400" dirty="0" err="1" smtClean="0"/>
              <a:t>port-a-cath</a:t>
            </a:r>
            <a:r>
              <a:rPr lang="ru-RU" sz="2400" dirty="0" smtClean="0"/>
              <a:t>).</a:t>
            </a:r>
          </a:p>
          <a:p>
            <a:pPr>
              <a:defRPr/>
            </a:pPr>
            <a:endParaRPr lang="ru-RU" dirty="0" smtClean="0"/>
          </a:p>
          <a:p>
            <a:pPr>
              <a:defRPr/>
            </a:pPr>
            <a:r>
              <a:rPr lang="ru-RU" dirty="0" smtClean="0"/>
              <a:t> </a:t>
            </a:r>
          </a:p>
          <a:p>
            <a:pPr>
              <a:defRPr/>
            </a:pPr>
            <a:endParaRPr lang="ru-RU" dirty="0"/>
          </a:p>
        </p:txBody>
      </p:sp>
      <p:sp>
        <p:nvSpPr>
          <p:cNvPr id="10752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47A791-F7FE-4AE0-89A1-756193D152FC}" type="slidenum">
              <a:rPr lang="ru-RU" smtClean="0"/>
              <a:pPr/>
              <a:t>12</a:t>
            </a:fld>
            <a:endParaRPr 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Образ слайда 1"/>
          <p:cNvSpPr>
            <a:spLocks noGrp="1" noRot="1" noChangeAspect="1" noTextEdit="1"/>
          </p:cNvSpPr>
          <p:nvPr>
            <p:ph type="sldImg"/>
          </p:nvPr>
        </p:nvSpPr>
        <p:spPr bwMode="auto">
          <a:noFill/>
          <a:ln>
            <a:solidFill>
              <a:srgbClr val="000000"/>
            </a:solidFill>
            <a:miter lim="800000"/>
            <a:headEnd/>
            <a:tailEnd/>
          </a:ln>
        </p:spPr>
      </p:sp>
      <p:sp>
        <p:nvSpPr>
          <p:cNvPr id="10854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i="1" dirty="0" smtClean="0"/>
          </a:p>
          <a:p>
            <a:r>
              <a:rPr lang="ru-RU" i="1" dirty="0" smtClean="0"/>
              <a:t>Синдромом </a:t>
            </a:r>
            <a:r>
              <a:rPr lang="ru-RU" i="1" dirty="0" err="1" smtClean="0"/>
              <a:t>Педжета-Шреттера</a:t>
            </a:r>
            <a:r>
              <a:rPr lang="ru-RU" i="1" dirty="0" smtClean="0"/>
              <a:t> называют острый тромбоз проксимальных отделов подключичной вены с распространением его на подмышечную вену и вены плеча и нарушением венозного оттока в верхней конечности.</a:t>
            </a:r>
            <a:endParaRPr lang="ru-RU" dirty="0" smtClean="0"/>
          </a:p>
        </p:txBody>
      </p:sp>
      <p:sp>
        <p:nvSpPr>
          <p:cNvPr id="10854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DB358F-0282-4650-8352-B93617656F15}" type="slidenum">
              <a:rPr lang="ru-RU" smtClean="0"/>
              <a:pPr/>
              <a:t>13</a:t>
            </a:fld>
            <a:endParaRPr 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3561247-D951-4762-8FE0-CA413CA8CB9E}" type="slidenum">
              <a:rPr lang="ru-RU" smtClean="0"/>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3561247-D951-4762-8FE0-CA413CA8CB9E}" type="slidenum">
              <a:rPr lang="ru-RU" smtClean="0"/>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7500" lnSpcReduction="20000"/>
          </a:bodyPr>
          <a:lstStyle/>
          <a:p>
            <a:r>
              <a:rPr lang="ru-RU" dirty="0" smtClean="0"/>
              <a:t>Наиболее частыми причинами возникновения осложнений при венозных</a:t>
            </a:r>
            <a:r>
              <a:rPr lang="ru-RU" baseline="0" dirty="0" smtClean="0"/>
              <a:t> доступах является отсутствие практических навыков у медицинского персонала, а так же нарушение методики постановки венозного доступа и ухода за ним. С целью нивелирования факторов риска осложнений были разработаны общепринятые стандарты, рекомендации по обеспечению и уходу за внутрисосудистым катетером. </a:t>
            </a:r>
          </a:p>
          <a:p>
            <a:endParaRPr lang="ru-RU" baseline="0" dirty="0" smtClean="0"/>
          </a:p>
          <a:p>
            <a:r>
              <a:rPr lang="ru-RU" baseline="0" dirty="0" smtClean="0"/>
              <a:t>В ноябре этого года в </a:t>
            </a:r>
            <a:r>
              <a:rPr lang="ru-RU" baseline="0" dirty="0" err="1" smtClean="0"/>
              <a:t>СанктПетербурге</a:t>
            </a:r>
            <a:r>
              <a:rPr lang="ru-RU" baseline="0" dirty="0" smtClean="0"/>
              <a:t> </a:t>
            </a:r>
            <a:r>
              <a:rPr lang="ru-RU" dirty="0" smtClean="0"/>
              <a:t>конференция «Единый Стандарт периферического венозного доступа как возможность оптимизации работы ЛПУ», организованная Ассоциацией медицинских сестер России (РАМС).</a:t>
            </a:r>
            <a:r>
              <a:rPr lang="ru-RU" baseline="0" dirty="0" smtClean="0"/>
              <a:t> </a:t>
            </a:r>
          </a:p>
          <a:p>
            <a:r>
              <a:rPr lang="ru-RU" dirty="0" smtClean="0"/>
              <a:t>Конференция направлена на развитие медицинских технологий в такой важной базовой процедуре, как обеспечение и поддержание периферического венозного доступа. На конференции будут подведены итоги клинической апробации нормативных документов – «Методические рекомендации по осуществлению и поддержанию периферического венозного доступа» и «Алгоритм манипуляций с периферическим внутривенным катетером». Оба документа были разработаны Ассоциацией медицинских сестер России на основе российских нормативных актов, а также современных международных рекомендаций – в первую очередь, стандартов Международной ассоциации </a:t>
            </a:r>
            <a:r>
              <a:rPr lang="ru-RU" dirty="0" err="1" smtClean="0"/>
              <a:t>инфузионных</a:t>
            </a:r>
            <a:r>
              <a:rPr lang="ru-RU" dirty="0" smtClean="0"/>
              <a:t> медсестер (INS).</a:t>
            </a:r>
          </a:p>
          <a:p>
            <a:r>
              <a:rPr lang="ru-RU" b="1" dirty="0" smtClean="0"/>
              <a:t>Общероссийская общественная организация «Ассоциация Медицинских Сестер России»</a:t>
            </a:r>
            <a:br>
              <a:rPr lang="ru-RU" b="1" dirty="0" smtClean="0"/>
            </a:br>
            <a:r>
              <a:rPr lang="ru-RU" dirty="0" smtClean="0"/>
              <a:t>Ассоциация медицинских сестер России (РАМС) была основана в 1992 году по инициативе медицинских сестер и министерства здравоохранения Российской Федерации. В конце 2002 года, благодаря значительному росту численного состава, Ассоциация была перерегистрирована в качестве национального объединения медицинских сестер. С этого момента Ассоциация получила официальное право представлять интересы всех медицинских сестер России на международном уровне.</a:t>
            </a:r>
          </a:p>
          <a:p>
            <a:r>
              <a:rPr lang="ru-RU" dirty="0" smtClean="0"/>
              <a:t>РАМС работает в тесном взаимодействии с Министерством здравоохранения и социального развития, федеральными и региональными органами управления здравоохранением, Всероссийским научно-методическим центром, Российской медицинской ассоциацией, </a:t>
            </a:r>
            <a:r>
              <a:rPr lang="ru-RU" dirty="0" err="1" smtClean="0"/>
              <a:t>Пироговским</a:t>
            </a:r>
            <a:r>
              <a:rPr lang="ru-RU" dirty="0" smtClean="0"/>
              <a:t> движением, Центральным комитетом профсоюза медицинских работников, Российским обществом специалистов перинатальной медицины.</a:t>
            </a:r>
            <a:br>
              <a:rPr lang="ru-RU" dirty="0" smtClean="0"/>
            </a:br>
            <a:r>
              <a:rPr lang="ru-RU" dirty="0" smtClean="0"/>
              <a:t>С 1998 года РАМС входит в состав Европейского форума национальных сестринских и акушерских ассоциаций и ВОЗ. С 2005 года – в состав Международного совета медсестер, объединяющего более 130 национальных организаций специалистов сестринского дела. С 2011 года РАМС является членом Международной ассоциации </a:t>
            </a:r>
            <a:r>
              <a:rPr lang="ru-RU" dirty="0" err="1" smtClean="0"/>
              <a:t>инфузионных</a:t>
            </a:r>
            <a:r>
              <a:rPr lang="ru-RU" dirty="0" smtClean="0"/>
              <a:t> медсестер.</a:t>
            </a:r>
            <a:br>
              <a:rPr lang="ru-RU" dirty="0" smtClean="0"/>
            </a:br>
            <a:r>
              <a:rPr lang="ru-RU" dirty="0" smtClean="0"/>
              <a:t>Благодаря множеству проведенных мероприятий РАМС удалось создать сообщество лидеров сестринского дела, готовых развивать сестринскую профессию и защищать интересы всех медицинских сестер России. Более подробную информацию о деятельности ассоциации можно получить на сайте </a:t>
            </a:r>
            <a:r>
              <a:rPr lang="ru-RU" dirty="0" err="1" smtClean="0">
                <a:hlinkClick r:id="rId3"/>
              </a:rPr>
              <a:t>www.medsestre.ru</a:t>
            </a:r>
            <a:r>
              <a:rPr lang="ru-RU" dirty="0" smtClean="0"/>
              <a:t>.</a:t>
            </a:r>
          </a:p>
          <a:p>
            <a:r>
              <a:rPr lang="ru-RU" dirty="0" smtClean="0"/>
              <a:t/>
            </a:r>
            <a:br>
              <a:rPr lang="ru-RU" dirty="0" smtClean="0"/>
            </a:br>
            <a:endParaRPr lang="ru-RU" dirty="0"/>
          </a:p>
        </p:txBody>
      </p:sp>
      <p:sp>
        <p:nvSpPr>
          <p:cNvPr id="4" name="Номер слайда 3"/>
          <p:cNvSpPr>
            <a:spLocks noGrp="1"/>
          </p:cNvSpPr>
          <p:nvPr>
            <p:ph type="sldNum" sz="quarter" idx="10"/>
          </p:nvPr>
        </p:nvSpPr>
        <p:spPr/>
        <p:txBody>
          <a:bodyPr/>
          <a:lstStyle/>
          <a:p>
            <a:fld id="{B3561247-D951-4762-8FE0-CA413CA8CB9E}" type="slidenum">
              <a:rPr lang="ru-RU" smtClean="0"/>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Образ слайда 1"/>
          <p:cNvSpPr>
            <a:spLocks noGrp="1" noRot="1" noChangeAspect="1" noTextEdit="1"/>
          </p:cNvSpPr>
          <p:nvPr>
            <p:ph type="sldImg"/>
          </p:nvPr>
        </p:nvSpPr>
        <p:spPr bwMode="auto">
          <a:noFill/>
          <a:ln>
            <a:solidFill>
              <a:srgbClr val="000000"/>
            </a:solidFill>
            <a:miter lim="800000"/>
            <a:headEnd/>
            <a:tailEnd/>
          </a:ln>
        </p:spPr>
      </p:sp>
      <p:sp>
        <p:nvSpPr>
          <p:cNvPr id="10854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i="1" dirty="0" smtClean="0"/>
          </a:p>
        </p:txBody>
      </p:sp>
      <p:sp>
        <p:nvSpPr>
          <p:cNvPr id="10854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DB358F-0282-4650-8352-B93617656F15}" type="slidenum">
              <a:rPr lang="ru-RU" smtClean="0"/>
              <a:pPr/>
              <a:t>17</a:t>
            </a:fld>
            <a:endParaRPr 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Образ слайда 1"/>
          <p:cNvSpPr>
            <a:spLocks noGrp="1" noRot="1" noChangeAspect="1" noTextEdit="1"/>
          </p:cNvSpPr>
          <p:nvPr>
            <p:ph type="sldImg"/>
          </p:nvPr>
        </p:nvSpPr>
        <p:spPr bwMode="auto">
          <a:noFill/>
          <a:ln>
            <a:solidFill>
              <a:srgbClr val="000000"/>
            </a:solidFill>
            <a:miter lim="800000"/>
            <a:headEnd/>
            <a:tailEnd/>
          </a:ln>
        </p:spPr>
      </p:sp>
      <p:sp>
        <p:nvSpPr>
          <p:cNvPr id="10854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i="1" dirty="0" smtClean="0"/>
          </a:p>
        </p:txBody>
      </p:sp>
      <p:sp>
        <p:nvSpPr>
          <p:cNvPr id="10854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DB358F-0282-4650-8352-B93617656F15}" type="slidenum">
              <a:rPr lang="ru-RU" smtClean="0"/>
              <a:pPr/>
              <a:t>18</a:t>
            </a:fld>
            <a:endParaRPr lang="ru-R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Образ слайда 1"/>
          <p:cNvSpPr>
            <a:spLocks noGrp="1" noRot="1" noChangeAspect="1" noTextEdit="1"/>
          </p:cNvSpPr>
          <p:nvPr>
            <p:ph type="sldImg"/>
          </p:nvPr>
        </p:nvSpPr>
        <p:spPr bwMode="auto">
          <a:noFill/>
          <a:ln>
            <a:solidFill>
              <a:srgbClr val="000000"/>
            </a:solidFill>
            <a:miter lim="800000"/>
            <a:headEnd/>
            <a:tailEnd/>
          </a:ln>
        </p:spPr>
      </p:sp>
      <p:sp>
        <p:nvSpPr>
          <p:cNvPr id="108547" name="Заметки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Хирургический </a:t>
            </a:r>
            <a:r>
              <a:rPr lang="ru-RU" dirty="0" err="1" smtClean="0"/>
              <a:t>клиппер</a:t>
            </a:r>
            <a:r>
              <a:rPr lang="ru-RU" dirty="0" smtClean="0"/>
              <a:t> 3М™ позволяет снизить риск порезов и попадания инфекции в рану. </a:t>
            </a:r>
          </a:p>
          <a:p>
            <a:r>
              <a:rPr lang="ru-RU" dirty="0" err="1" smtClean="0"/>
              <a:t>Клиппер</a:t>
            </a:r>
            <a:r>
              <a:rPr lang="ru-RU" dirty="0" smtClean="0"/>
              <a:t> оставляет ось волоса от 0,1 до 0,3 мм.</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dirty="0" err="1" smtClean="0"/>
              <a:t>Клиппер</a:t>
            </a:r>
            <a:r>
              <a:rPr lang="ru-RU" dirty="0" smtClean="0"/>
              <a:t> оснащен одноразовыми насадками, что обеспечивает стерильность и сохраняет уверенность врача и его пациента в безопасности выбранного метода.</a:t>
            </a:r>
          </a:p>
          <a:p>
            <a:endParaRPr lang="ru-RU" i="1" dirty="0" smtClean="0"/>
          </a:p>
        </p:txBody>
      </p:sp>
      <p:sp>
        <p:nvSpPr>
          <p:cNvPr id="10854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DB358F-0282-4650-8352-B93617656F15}" type="slidenum">
              <a:rPr lang="ru-RU" smtClean="0"/>
              <a:pPr/>
              <a:t>19</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Старейшее и, вероятно, самое главное положение медицинской этики в латинской формулировке звучит так: </a:t>
            </a:r>
            <a:r>
              <a:rPr lang="ru-RU" i="1" dirty="0" err="1" smtClean="0"/>
              <a:t>primum</a:t>
            </a:r>
            <a:r>
              <a:rPr lang="ru-RU" i="1" dirty="0" smtClean="0"/>
              <a:t> </a:t>
            </a:r>
            <a:r>
              <a:rPr lang="ru-RU" i="1" dirty="0" err="1" smtClean="0"/>
              <a:t>nоn</a:t>
            </a:r>
            <a:r>
              <a:rPr lang="ru-RU" i="1" dirty="0" smtClean="0"/>
              <a:t> </a:t>
            </a:r>
            <a:r>
              <a:rPr lang="ru-RU" i="1" dirty="0" err="1" smtClean="0"/>
              <a:t>noсere</a:t>
            </a:r>
            <a:r>
              <a:rPr lang="ru-RU" dirty="0" smtClean="0"/>
              <a:t> (“прежде всего – не навреди”). </a:t>
            </a:r>
            <a:r>
              <a:rPr lang="ru-RU" b="1" i="1" dirty="0" smtClean="0"/>
              <a:t>принцип “не навреди”</a:t>
            </a:r>
            <a:r>
              <a:rPr lang="ru-RU" dirty="0" smtClean="0"/>
              <a:t>. </a:t>
            </a:r>
          </a:p>
          <a:p>
            <a:endParaRPr lang="ru-RU" dirty="0" smtClean="0"/>
          </a:p>
          <a:p>
            <a:r>
              <a:rPr lang="ru-RU" dirty="0" smtClean="0"/>
              <a:t> Так же все Вы, наверное, </a:t>
            </a:r>
            <a:r>
              <a:rPr lang="ru-RU" dirty="0" err="1" smtClean="0"/>
              <a:t>согласитеся</a:t>
            </a:r>
            <a:r>
              <a:rPr lang="ru-RU" dirty="0" smtClean="0"/>
              <a:t> с утверждением английского детского кардиохирурга Е. Ламберта, что “есть больные, которым нельзя помочь, но нет таких, которым нельзя навредить”. </a:t>
            </a:r>
          </a:p>
          <a:p>
            <a:r>
              <a:rPr lang="ru-RU" dirty="0" smtClean="0"/>
              <a:t>Ведь известно, что, порой, лечение может быть тяжелее болезни. Речь идет о побочных действиях лекарств и несоответствии между прогнозируемой пользой и возможным риском от медицинского вмешательства. </a:t>
            </a:r>
          </a:p>
          <a:p>
            <a:endParaRPr lang="ru-RU" dirty="0" smtClean="0"/>
          </a:p>
          <a:p>
            <a:r>
              <a:rPr lang="ru-RU" dirty="0" smtClean="0"/>
              <a:t>В нашем конкретном случае катетеризация сосудистого русла эта та манипуляция, посредством которой мы можем помочь и в тоже время навредить пациенту, с развитием большого перечня серьезных осложнений, начиная с флебита и заканчивая тяжелым сепсисом с развитием септического шока и </a:t>
            </a:r>
            <a:r>
              <a:rPr lang="ru-RU" dirty="0" err="1" smtClean="0"/>
              <a:t>полиорганной</a:t>
            </a:r>
            <a:r>
              <a:rPr lang="ru-RU" dirty="0" smtClean="0"/>
              <a:t> недостаточностью. </a:t>
            </a:r>
          </a:p>
          <a:p>
            <a:endParaRPr lang="ru-RU" dirty="0"/>
          </a:p>
        </p:txBody>
      </p:sp>
      <p:sp>
        <p:nvSpPr>
          <p:cNvPr id="4" name="Номер слайда 3"/>
          <p:cNvSpPr>
            <a:spLocks noGrp="1"/>
          </p:cNvSpPr>
          <p:nvPr>
            <p:ph type="sldNum" sz="quarter" idx="10"/>
          </p:nvPr>
        </p:nvSpPr>
        <p:spPr/>
        <p:txBody>
          <a:bodyPr/>
          <a:lstStyle/>
          <a:p>
            <a:fld id="{B3561247-D951-4762-8FE0-CA413CA8CB9E}" type="slidenum">
              <a:rPr lang="ru-RU" smtClean="0"/>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Образ слайда 1"/>
          <p:cNvSpPr>
            <a:spLocks noGrp="1" noRot="1" noChangeAspect="1" noTextEdit="1"/>
          </p:cNvSpPr>
          <p:nvPr>
            <p:ph type="sldImg"/>
          </p:nvPr>
        </p:nvSpPr>
        <p:spPr bwMode="auto">
          <a:noFill/>
          <a:ln>
            <a:solidFill>
              <a:srgbClr val="000000"/>
            </a:solidFill>
            <a:miter lim="800000"/>
            <a:headEnd/>
            <a:tailEnd/>
          </a:ln>
        </p:spPr>
      </p:sp>
      <p:sp>
        <p:nvSpPr>
          <p:cNvPr id="10854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i="1" dirty="0" smtClean="0"/>
          </a:p>
        </p:txBody>
      </p:sp>
      <p:sp>
        <p:nvSpPr>
          <p:cNvPr id="10854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DB358F-0282-4650-8352-B93617656F15}" type="slidenum">
              <a:rPr lang="ru-RU" smtClean="0"/>
              <a:pPr/>
              <a:t>20</a:t>
            </a:fld>
            <a:endParaRPr lang="ru-R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Образ слайда 1"/>
          <p:cNvSpPr>
            <a:spLocks noGrp="1" noRot="1" noChangeAspect="1" noTextEdit="1"/>
          </p:cNvSpPr>
          <p:nvPr>
            <p:ph type="sldImg"/>
          </p:nvPr>
        </p:nvSpPr>
        <p:spPr bwMode="auto">
          <a:noFill/>
          <a:ln>
            <a:solidFill>
              <a:srgbClr val="000000"/>
            </a:solidFill>
            <a:miter lim="800000"/>
            <a:headEnd/>
            <a:tailEnd/>
          </a:ln>
        </p:spPr>
      </p:sp>
      <p:sp>
        <p:nvSpPr>
          <p:cNvPr id="10854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i="1" dirty="0" smtClean="0"/>
          </a:p>
        </p:txBody>
      </p:sp>
      <p:sp>
        <p:nvSpPr>
          <p:cNvPr id="10854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DB358F-0282-4650-8352-B93617656F15}" type="slidenum">
              <a:rPr lang="ru-RU" smtClean="0"/>
              <a:pPr/>
              <a:t>21</a:t>
            </a:fld>
            <a:endParaRPr lang="ru-R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3561247-D951-4762-8FE0-CA413CA8CB9E}" type="slidenum">
              <a:rPr lang="ru-RU" smtClean="0"/>
              <a:pPr/>
              <a:t>22</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Образ слайда 1"/>
          <p:cNvSpPr>
            <a:spLocks noGrp="1" noRot="1" noChangeAspect="1" noTextEdit="1"/>
          </p:cNvSpPr>
          <p:nvPr>
            <p:ph type="sldImg"/>
          </p:nvPr>
        </p:nvSpPr>
        <p:spPr bwMode="auto">
          <a:noFill/>
          <a:ln>
            <a:solidFill>
              <a:srgbClr val="000000"/>
            </a:solidFill>
            <a:miter lim="800000"/>
            <a:headEnd/>
            <a:tailEnd/>
          </a:ln>
        </p:spPr>
      </p:sp>
      <p:sp>
        <p:nvSpPr>
          <p:cNvPr id="108547" name="Заметки 2"/>
          <p:cNvSpPr>
            <a:spLocks noGrp="1"/>
          </p:cNvSpPr>
          <p:nvPr>
            <p:ph type="body" idx="1"/>
          </p:nvPr>
        </p:nvSpPr>
        <p:spPr bwMode="auto">
          <a:noFill/>
        </p:spPr>
        <p:txBody>
          <a:bodyPr wrap="square" numCol="1" anchor="t" anchorCtr="0" compatLnSpc="1">
            <a:prstTxWarp prst="textNoShape">
              <a:avLst/>
            </a:prstTxWarp>
          </a:bodyPr>
          <a:lstStyle/>
          <a:p>
            <a:r>
              <a:rPr lang="ru-RU" sz="1200" b="0" i="0" kern="1200" dirty="0" smtClean="0">
                <a:solidFill>
                  <a:schemeClr val="tx1"/>
                </a:solidFill>
                <a:latin typeface="+mn-lt"/>
                <a:ea typeface="+mn-ea"/>
                <a:cs typeface="+mn-cs"/>
              </a:rPr>
              <a:t>Антисептика — комплекс лечебно-профилактических мероприятий, направленных на уничтожение микроорганизмов, способных вызвать инфекционный процесс на поврежденных или </a:t>
            </a:r>
            <a:r>
              <a:rPr lang="ru-RU" sz="1200" b="0" i="0" kern="1200" dirty="0" err="1" smtClean="0">
                <a:solidFill>
                  <a:schemeClr val="tx1"/>
                </a:solidFill>
                <a:latin typeface="+mn-lt"/>
                <a:ea typeface="+mn-ea"/>
                <a:cs typeface="+mn-cs"/>
              </a:rPr>
              <a:t>интактных</a:t>
            </a:r>
            <a:r>
              <a:rPr lang="ru-RU" sz="1200" b="0" i="0" kern="1200" dirty="0" smtClean="0">
                <a:solidFill>
                  <a:schemeClr val="tx1"/>
                </a:solidFill>
                <a:latin typeface="+mn-lt"/>
                <a:ea typeface="+mn-ea"/>
                <a:cs typeface="+mn-cs"/>
              </a:rPr>
              <a:t> участках кожи и слизистых оболочек. В качестве антисептиков используются различные химические соединения, оказывающие </a:t>
            </a:r>
            <a:r>
              <a:rPr lang="ru-RU" sz="1200" b="0" i="0" kern="1200" dirty="0" err="1" smtClean="0">
                <a:solidFill>
                  <a:schemeClr val="tx1"/>
                </a:solidFill>
                <a:latin typeface="+mn-lt"/>
                <a:ea typeface="+mn-ea"/>
                <a:cs typeface="+mn-cs"/>
              </a:rPr>
              <a:t>антимикробное</a:t>
            </a:r>
            <a:r>
              <a:rPr lang="ru-RU" sz="1200" b="0" i="0" kern="1200" dirty="0" smtClean="0">
                <a:solidFill>
                  <a:schemeClr val="tx1"/>
                </a:solidFill>
                <a:latin typeface="+mn-lt"/>
                <a:ea typeface="+mn-ea"/>
                <a:cs typeface="+mn-cs"/>
              </a:rPr>
              <a:t> действие: 70% этиловый спирт, 5% спиртовой раствор йода, различные детергенты.</a:t>
            </a:r>
          </a:p>
          <a:p>
            <a:endParaRPr lang="ru-RU" i="1" dirty="0" smtClean="0"/>
          </a:p>
        </p:txBody>
      </p:sp>
      <p:sp>
        <p:nvSpPr>
          <p:cNvPr id="10854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DB358F-0282-4650-8352-B93617656F15}" type="slidenum">
              <a:rPr lang="ru-RU" smtClean="0"/>
              <a:pPr/>
              <a:t>23</a:t>
            </a:fld>
            <a:endParaRPr lang="ru-RU"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Образ слайда 1"/>
          <p:cNvSpPr>
            <a:spLocks noGrp="1" noRot="1" noChangeAspect="1" noTextEdit="1"/>
          </p:cNvSpPr>
          <p:nvPr>
            <p:ph type="sldImg"/>
          </p:nvPr>
        </p:nvSpPr>
        <p:spPr bwMode="auto">
          <a:noFill/>
          <a:ln>
            <a:solidFill>
              <a:srgbClr val="000000"/>
            </a:solidFill>
            <a:miter lim="800000"/>
            <a:headEnd/>
            <a:tailEnd/>
          </a:ln>
        </p:spPr>
      </p:sp>
      <p:sp>
        <p:nvSpPr>
          <p:cNvPr id="108547" name="Заметки 2"/>
          <p:cNvSpPr>
            <a:spLocks noGrp="1"/>
          </p:cNvSpPr>
          <p:nvPr>
            <p:ph type="body" idx="1"/>
          </p:nvPr>
        </p:nvSpPr>
        <p:spPr bwMode="auto">
          <a:noFill/>
        </p:spPr>
        <p:txBody>
          <a:bodyPr wrap="square" numCol="1" anchor="t" anchorCtr="0" compatLnSpc="1">
            <a:prstTxWarp prst="textNoShape">
              <a:avLst/>
            </a:prstTxWarp>
            <a:normAutofit lnSpcReduction="10000"/>
          </a:bodyPr>
          <a:lstStyle/>
          <a:p>
            <a:pPr eaLnBrk="1" hangingPunct="1"/>
            <a:r>
              <a:rPr lang="en-US" sz="1800" b="0" dirty="0" err="1" smtClean="0">
                <a:solidFill>
                  <a:srgbClr val="000066"/>
                </a:solidFill>
              </a:rPr>
              <a:t>Жгуты</a:t>
            </a:r>
            <a:r>
              <a:rPr lang="en-US" sz="1800" b="0" dirty="0" smtClean="0">
                <a:solidFill>
                  <a:srgbClr val="000066"/>
                </a:solidFill>
              </a:rPr>
              <a:t> </a:t>
            </a:r>
            <a:r>
              <a:rPr lang="en-US" sz="1800" b="0" dirty="0" err="1" smtClean="0">
                <a:solidFill>
                  <a:srgbClr val="000066"/>
                </a:solidFill>
              </a:rPr>
              <a:t>бывают</a:t>
            </a:r>
            <a:r>
              <a:rPr lang="en-US" sz="1800" b="0" dirty="0" smtClean="0">
                <a:solidFill>
                  <a:srgbClr val="000066"/>
                </a:solidFill>
              </a:rPr>
              <a:t> :</a:t>
            </a:r>
            <a:r>
              <a:rPr lang="en-US" sz="1800" b="0" dirty="0" err="1" smtClean="0">
                <a:solidFill>
                  <a:srgbClr val="FF6801"/>
                </a:solidFill>
              </a:rPr>
              <a:t>одноразовые</a:t>
            </a:r>
            <a:r>
              <a:rPr lang="ru-RU" sz="1800" b="0" dirty="0" smtClean="0">
                <a:solidFill>
                  <a:srgbClr val="FF6801"/>
                </a:solidFill>
              </a:rPr>
              <a:t> </a:t>
            </a:r>
            <a:r>
              <a:rPr lang="en-US" sz="1800" b="0" dirty="0" err="1" smtClean="0">
                <a:solidFill>
                  <a:srgbClr val="FF6801"/>
                </a:solidFill>
              </a:rPr>
              <a:t>Многоразовые</a:t>
            </a:r>
            <a:r>
              <a:rPr lang="ru-RU" sz="1800" b="0" dirty="0" smtClean="0">
                <a:solidFill>
                  <a:srgbClr val="FF6801"/>
                </a:solidFill>
              </a:rPr>
              <a:t> </a:t>
            </a:r>
          </a:p>
          <a:p>
            <a:pPr eaLnBrk="1" hangingPunct="1"/>
            <a:r>
              <a:rPr lang="ru-RU" sz="1200" b="1" dirty="0" smtClean="0">
                <a:effectLst/>
              </a:rPr>
              <a:t>Факторы, влияющие на венозное наполнение конечности:</a:t>
            </a:r>
          </a:p>
          <a:p>
            <a:pPr eaLnBrk="1" hangingPunct="1">
              <a:lnSpc>
                <a:spcPct val="90000"/>
              </a:lnSpc>
            </a:pPr>
            <a:r>
              <a:rPr lang="ru-RU" sz="2000" b="0" dirty="0" smtClean="0">
                <a:solidFill>
                  <a:srgbClr val="000066"/>
                </a:solidFill>
              </a:rPr>
              <a:t>Кровяное давление</a:t>
            </a:r>
            <a:endParaRPr lang="en-US" sz="2000" b="0" dirty="0" smtClean="0">
              <a:solidFill>
                <a:srgbClr val="000066"/>
              </a:solidFill>
            </a:endParaRPr>
          </a:p>
          <a:p>
            <a:pPr lvl="1" eaLnBrk="1" hangingPunct="1">
              <a:lnSpc>
                <a:spcPct val="90000"/>
              </a:lnSpc>
            </a:pPr>
            <a:r>
              <a:rPr lang="ru-RU" sz="2000" b="0" dirty="0" smtClean="0">
                <a:solidFill>
                  <a:srgbClr val="FF6801"/>
                </a:solidFill>
              </a:rPr>
              <a:t>Высокое или низкое</a:t>
            </a:r>
            <a:endParaRPr lang="en-US" sz="2000" b="0" dirty="0" smtClean="0">
              <a:solidFill>
                <a:srgbClr val="FF6801"/>
              </a:solidFill>
            </a:endParaRPr>
          </a:p>
          <a:p>
            <a:pPr eaLnBrk="1" hangingPunct="1">
              <a:lnSpc>
                <a:spcPct val="90000"/>
              </a:lnSpc>
            </a:pPr>
            <a:r>
              <a:rPr lang="ru-RU" sz="2000" b="0" dirty="0" smtClean="0">
                <a:solidFill>
                  <a:srgbClr val="000066"/>
                </a:solidFill>
              </a:rPr>
              <a:t>Холод</a:t>
            </a:r>
            <a:endParaRPr lang="en-US" sz="2000" b="0" dirty="0" smtClean="0">
              <a:solidFill>
                <a:srgbClr val="000066"/>
              </a:solidFill>
            </a:endParaRPr>
          </a:p>
          <a:p>
            <a:pPr lvl="1" eaLnBrk="1" hangingPunct="1">
              <a:lnSpc>
                <a:spcPct val="90000"/>
              </a:lnSpc>
            </a:pPr>
            <a:r>
              <a:rPr lang="ru-RU" sz="2000" b="0" dirty="0" err="1" smtClean="0">
                <a:solidFill>
                  <a:srgbClr val="FF6801"/>
                </a:solidFill>
              </a:rPr>
              <a:t>Вазоконстрикция</a:t>
            </a:r>
            <a:endParaRPr lang="en-US" sz="2000" b="0" dirty="0" smtClean="0">
              <a:solidFill>
                <a:srgbClr val="FF6801"/>
              </a:solidFill>
            </a:endParaRPr>
          </a:p>
          <a:p>
            <a:pPr eaLnBrk="1" hangingPunct="1">
              <a:lnSpc>
                <a:spcPct val="90000"/>
              </a:lnSpc>
            </a:pPr>
            <a:r>
              <a:rPr lang="ru-RU" sz="2000" b="0" dirty="0" smtClean="0">
                <a:solidFill>
                  <a:srgbClr val="000066"/>
                </a:solidFill>
              </a:rPr>
              <a:t>Шок</a:t>
            </a:r>
            <a:endParaRPr lang="en-US" sz="2000" b="0" dirty="0" smtClean="0">
              <a:solidFill>
                <a:srgbClr val="000066"/>
              </a:solidFill>
            </a:endParaRPr>
          </a:p>
          <a:p>
            <a:pPr lvl="1" eaLnBrk="1" hangingPunct="1">
              <a:lnSpc>
                <a:spcPct val="90000"/>
              </a:lnSpc>
            </a:pPr>
            <a:r>
              <a:rPr lang="ru-RU" sz="2000" b="0" dirty="0" err="1" smtClean="0">
                <a:solidFill>
                  <a:srgbClr val="FF6801"/>
                </a:solidFill>
              </a:rPr>
              <a:t>Вазоконстрикция</a:t>
            </a:r>
            <a:endParaRPr lang="en-US" sz="2000" b="0" dirty="0" smtClean="0">
              <a:solidFill>
                <a:srgbClr val="FF6801"/>
              </a:solidFill>
            </a:endParaRPr>
          </a:p>
          <a:p>
            <a:pPr eaLnBrk="1" hangingPunct="1">
              <a:lnSpc>
                <a:spcPct val="90000"/>
              </a:lnSpc>
            </a:pPr>
            <a:r>
              <a:rPr lang="ru-RU" sz="2000" b="0" dirty="0" err="1" smtClean="0">
                <a:solidFill>
                  <a:srgbClr val="000066"/>
                </a:solidFill>
              </a:rPr>
              <a:t>Склерозированные</a:t>
            </a:r>
            <a:r>
              <a:rPr lang="ru-RU" sz="2000" b="0" dirty="0" smtClean="0">
                <a:solidFill>
                  <a:srgbClr val="000066"/>
                </a:solidFill>
              </a:rPr>
              <a:t> вены</a:t>
            </a:r>
            <a:endParaRPr lang="en-US" sz="2000" b="0" dirty="0" smtClean="0">
              <a:solidFill>
                <a:srgbClr val="000066"/>
              </a:solidFill>
            </a:endParaRPr>
          </a:p>
          <a:p>
            <a:pPr lvl="1" eaLnBrk="1" hangingPunct="1">
              <a:lnSpc>
                <a:spcPct val="90000"/>
              </a:lnSpc>
            </a:pPr>
            <a:r>
              <a:rPr lang="ru-RU" sz="2000" b="0" dirty="0" smtClean="0">
                <a:solidFill>
                  <a:srgbClr val="FF6801"/>
                </a:solidFill>
              </a:rPr>
              <a:t>Утрата эластичности</a:t>
            </a:r>
            <a:endParaRPr lang="en-US" sz="2000" b="0" dirty="0" smtClean="0">
              <a:solidFill>
                <a:srgbClr val="FF6801"/>
              </a:solidFill>
            </a:endParaRPr>
          </a:p>
          <a:p>
            <a:pPr eaLnBrk="1" hangingPunct="1">
              <a:lnSpc>
                <a:spcPct val="90000"/>
              </a:lnSpc>
            </a:pPr>
            <a:r>
              <a:rPr lang="ru-RU" sz="2000" b="0" dirty="0" smtClean="0">
                <a:solidFill>
                  <a:srgbClr val="000066"/>
                </a:solidFill>
              </a:rPr>
              <a:t>Время</a:t>
            </a:r>
            <a:endParaRPr lang="en-US" sz="2000" b="0" dirty="0" smtClean="0">
              <a:solidFill>
                <a:srgbClr val="000066"/>
              </a:solidFill>
            </a:endParaRPr>
          </a:p>
          <a:p>
            <a:pPr lvl="1" eaLnBrk="1" hangingPunct="1">
              <a:lnSpc>
                <a:spcPct val="90000"/>
              </a:lnSpc>
            </a:pPr>
            <a:r>
              <a:rPr lang="ru-RU" sz="2000" b="0" dirty="0" err="1" smtClean="0">
                <a:solidFill>
                  <a:srgbClr val="FF6801"/>
                </a:solidFill>
              </a:rPr>
              <a:t>Вазодилатация</a:t>
            </a:r>
            <a:r>
              <a:rPr lang="ru-RU" sz="2000" b="0" dirty="0" smtClean="0">
                <a:solidFill>
                  <a:srgbClr val="FF6801"/>
                </a:solidFill>
              </a:rPr>
              <a:t> требует времени</a:t>
            </a:r>
            <a:endParaRPr lang="en-US" sz="2000" b="0" dirty="0" smtClean="0">
              <a:solidFill>
                <a:srgbClr val="FF6801"/>
              </a:solidFill>
            </a:endParaRPr>
          </a:p>
          <a:p>
            <a:pPr eaLnBrk="1" hangingPunct="1">
              <a:lnSpc>
                <a:spcPct val="90000"/>
              </a:lnSpc>
            </a:pPr>
            <a:r>
              <a:rPr lang="ru-RU" sz="2000" b="0" dirty="0" smtClean="0">
                <a:solidFill>
                  <a:srgbClr val="000066"/>
                </a:solidFill>
              </a:rPr>
              <a:t>Дегидратация</a:t>
            </a:r>
            <a:r>
              <a:rPr lang="en-US" sz="2000" b="0" dirty="0" smtClean="0">
                <a:solidFill>
                  <a:srgbClr val="000066"/>
                </a:solidFill>
              </a:rPr>
              <a:t> (</a:t>
            </a:r>
            <a:r>
              <a:rPr lang="ru-RU" sz="2000" b="0" dirty="0" smtClean="0">
                <a:solidFill>
                  <a:srgbClr val="000066"/>
                </a:solidFill>
              </a:rPr>
              <a:t>в особенности, у детей</a:t>
            </a:r>
            <a:r>
              <a:rPr lang="en-US" sz="2000" b="0" dirty="0" smtClean="0">
                <a:solidFill>
                  <a:srgbClr val="000066"/>
                </a:solidFill>
              </a:rPr>
              <a:t>)</a:t>
            </a:r>
          </a:p>
          <a:p>
            <a:pPr lvl="1" eaLnBrk="1" hangingPunct="1">
              <a:lnSpc>
                <a:spcPct val="90000"/>
              </a:lnSpc>
            </a:pPr>
            <a:r>
              <a:rPr lang="ru-RU" sz="2000" b="0" dirty="0" smtClean="0">
                <a:solidFill>
                  <a:srgbClr val="FF6801"/>
                </a:solidFill>
              </a:rPr>
              <a:t>спавшиеся вены</a:t>
            </a:r>
            <a:endParaRPr lang="en-US" sz="2000" b="0" dirty="0" smtClean="0">
              <a:solidFill>
                <a:srgbClr val="FF6801"/>
              </a:solidFill>
            </a:endParaRPr>
          </a:p>
          <a:p>
            <a:pPr eaLnBrk="1" hangingPunct="1">
              <a:lnSpc>
                <a:spcPct val="90000"/>
              </a:lnSpc>
            </a:pPr>
            <a:r>
              <a:rPr lang="ru-RU" sz="2000" b="0" dirty="0" smtClean="0">
                <a:solidFill>
                  <a:srgbClr val="000066"/>
                </a:solidFill>
              </a:rPr>
              <a:t>Беспокойство или страх -  </a:t>
            </a:r>
            <a:r>
              <a:rPr lang="ru-RU" sz="2000" b="0" dirty="0" err="1" smtClean="0">
                <a:solidFill>
                  <a:srgbClr val="FF6801"/>
                </a:solidFill>
              </a:rPr>
              <a:t>вазоконстрикция</a:t>
            </a:r>
            <a:endParaRPr lang="en-US" sz="2000" b="0" dirty="0" smtClean="0">
              <a:solidFill>
                <a:srgbClr val="FF6801"/>
              </a:solidFill>
            </a:endParaRPr>
          </a:p>
          <a:p>
            <a:pPr eaLnBrk="1" hangingPunct="1">
              <a:lnSpc>
                <a:spcPct val="90000"/>
              </a:lnSpc>
            </a:pPr>
            <a:r>
              <a:rPr lang="ru-RU" sz="2000" b="0" dirty="0" smtClean="0">
                <a:solidFill>
                  <a:srgbClr val="000066"/>
                </a:solidFill>
              </a:rPr>
              <a:t>Наложение жгута</a:t>
            </a:r>
            <a:endParaRPr lang="en-US" sz="2000" b="0" dirty="0" smtClean="0">
              <a:solidFill>
                <a:srgbClr val="000066"/>
              </a:solidFill>
            </a:endParaRPr>
          </a:p>
          <a:p>
            <a:pPr lvl="1" eaLnBrk="1" hangingPunct="1">
              <a:lnSpc>
                <a:spcPct val="90000"/>
              </a:lnSpc>
            </a:pPr>
            <a:r>
              <a:rPr lang="ru-RU" sz="2000" b="0" dirty="0" smtClean="0">
                <a:solidFill>
                  <a:srgbClr val="FF6801"/>
                </a:solidFill>
              </a:rPr>
              <a:t>Слишком тугой или слишком свободный</a:t>
            </a:r>
          </a:p>
          <a:p>
            <a:pPr eaLnBrk="1" hangingPunct="1"/>
            <a:endParaRPr lang="ru-RU" i="1" dirty="0" smtClean="0"/>
          </a:p>
        </p:txBody>
      </p:sp>
      <p:sp>
        <p:nvSpPr>
          <p:cNvPr id="10854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DB358F-0282-4650-8352-B93617656F15}" type="slidenum">
              <a:rPr lang="ru-RU" smtClean="0"/>
              <a:pPr/>
              <a:t>25</a:t>
            </a:fld>
            <a:endParaRPr lang="ru-RU"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При необходимости удалить волосы при помощи клипера.</a:t>
            </a:r>
          </a:p>
          <a:p>
            <a:r>
              <a:rPr lang="ru-RU" dirty="0" smtClean="0"/>
              <a:t>Наложить жгут для венозного полнокровия (следить за сохранением артериального кровотока). Жгут наложить на 10-15 см выше предполагаемого места установки катетера. </a:t>
            </a:r>
            <a:endParaRPr lang="ru-RU" dirty="0"/>
          </a:p>
        </p:txBody>
      </p:sp>
      <p:sp>
        <p:nvSpPr>
          <p:cNvPr id="4" name="Номер слайда 3"/>
          <p:cNvSpPr>
            <a:spLocks noGrp="1"/>
          </p:cNvSpPr>
          <p:nvPr>
            <p:ph type="sldNum" sz="quarter" idx="10"/>
          </p:nvPr>
        </p:nvSpPr>
        <p:spPr/>
        <p:txBody>
          <a:bodyPr/>
          <a:lstStyle/>
          <a:p>
            <a:fld id="{B3561247-D951-4762-8FE0-CA413CA8CB9E}" type="slidenum">
              <a:rPr lang="ru-RU" smtClean="0"/>
              <a:pPr/>
              <a:t>26</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Образ слайда 1"/>
          <p:cNvSpPr>
            <a:spLocks noGrp="1" noRot="1" noChangeAspect="1" noTextEdit="1"/>
          </p:cNvSpPr>
          <p:nvPr>
            <p:ph type="sldImg"/>
          </p:nvPr>
        </p:nvSpPr>
        <p:spPr bwMode="auto">
          <a:noFill/>
          <a:ln>
            <a:solidFill>
              <a:srgbClr val="000000"/>
            </a:solidFill>
            <a:miter lim="800000"/>
            <a:headEnd/>
            <a:tailEnd/>
          </a:ln>
        </p:spPr>
      </p:sp>
      <p:sp>
        <p:nvSpPr>
          <p:cNvPr id="10854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i="1" dirty="0" smtClean="0"/>
          </a:p>
        </p:txBody>
      </p:sp>
      <p:sp>
        <p:nvSpPr>
          <p:cNvPr id="10854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DB358F-0282-4650-8352-B93617656F15}" type="slidenum">
              <a:rPr lang="ru-RU" smtClean="0"/>
              <a:pPr/>
              <a:t>27</a:t>
            </a:fld>
            <a:endParaRPr lang="ru-RU"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r>
              <a:rPr lang="ru-RU" dirty="0" smtClean="0"/>
              <a:t>Вымыть руки в соответствии</a:t>
            </a:r>
            <a:r>
              <a:rPr lang="ru-RU" baseline="0" dirty="0" smtClean="0"/>
              <a:t> с гигиеническим стандартом. </a:t>
            </a:r>
            <a:r>
              <a:rPr lang="ru-RU" sz="1200" b="1" dirty="0" smtClean="0">
                <a:effectLst/>
              </a:rPr>
              <a:t>Три этапа</a:t>
            </a:r>
            <a:br>
              <a:rPr lang="ru-RU" sz="1200" b="1" dirty="0" smtClean="0">
                <a:effectLst/>
              </a:rPr>
            </a:br>
            <a:r>
              <a:rPr lang="ru-RU" sz="1200" b="1" dirty="0" smtClean="0">
                <a:effectLst/>
              </a:rPr>
              <a:t>эффективной техники мытья рук.</a:t>
            </a:r>
          </a:p>
          <a:p>
            <a:pPr marL="1023938" lvl="1" eaLnBrk="1" hangingPunct="1">
              <a:buFont typeface="Arial Unicode MS" pitchFamily="34" charset="-128"/>
              <a:buNone/>
            </a:pPr>
            <a:r>
              <a:rPr lang="en-US" sz="2400" dirty="0" err="1" smtClean="0">
                <a:solidFill>
                  <a:srgbClr val="FF6801"/>
                </a:solidFill>
              </a:rPr>
              <a:t>Подготовка</a:t>
            </a:r>
            <a:r>
              <a:rPr lang="en-US" sz="2400" dirty="0" smtClean="0">
                <a:solidFill>
                  <a:srgbClr val="FF6801"/>
                </a:solidFill>
              </a:rPr>
              <a:t>: </a:t>
            </a:r>
          </a:p>
          <a:p>
            <a:pPr marL="1366838" lvl="2" eaLnBrk="1" hangingPunct="1"/>
            <a:r>
              <a:rPr lang="ru-RU" sz="1800" dirty="0" smtClean="0"/>
              <a:t>Смочите руки проточной водой перед тем, как нанести мыло </a:t>
            </a:r>
          </a:p>
          <a:p>
            <a:pPr marL="1366838" lvl="2" eaLnBrk="1" hangingPunct="1"/>
            <a:r>
              <a:rPr lang="ru-RU" sz="1800" dirty="0" smtClean="0"/>
              <a:t>Нанесите мыльный раствор на всю поверхность рук</a:t>
            </a:r>
          </a:p>
          <a:p>
            <a:pPr marL="1366838" lvl="2" eaLnBrk="1" hangingPunct="1"/>
            <a:endParaRPr lang="en-US" sz="1800" dirty="0" smtClean="0"/>
          </a:p>
          <a:p>
            <a:pPr marL="1023938" lvl="1" eaLnBrk="1" hangingPunct="1">
              <a:buFont typeface="Arial Unicode MS" pitchFamily="34" charset="-128"/>
              <a:buNone/>
            </a:pPr>
            <a:r>
              <a:rPr lang="en-US" sz="2400" dirty="0" err="1" smtClean="0">
                <a:solidFill>
                  <a:srgbClr val="FF6801"/>
                </a:solidFill>
              </a:rPr>
              <a:t>Мытье</a:t>
            </a:r>
            <a:r>
              <a:rPr lang="en-US" sz="2400" dirty="0" smtClean="0">
                <a:solidFill>
                  <a:srgbClr val="FF6801"/>
                </a:solidFill>
              </a:rPr>
              <a:t> и </a:t>
            </a:r>
            <a:r>
              <a:rPr lang="en-US" sz="2400" dirty="0" err="1" smtClean="0">
                <a:solidFill>
                  <a:srgbClr val="FF6801"/>
                </a:solidFill>
              </a:rPr>
              <a:t>ополаскивание</a:t>
            </a:r>
            <a:endParaRPr lang="en-US" sz="2400" dirty="0" smtClean="0">
              <a:solidFill>
                <a:srgbClr val="FF6801"/>
              </a:solidFill>
            </a:endParaRPr>
          </a:p>
          <a:p>
            <a:pPr marL="1366838" lvl="2" eaLnBrk="1" hangingPunct="1"/>
            <a:r>
              <a:rPr lang="ru-RU" sz="1800" dirty="0" smtClean="0"/>
              <a:t>Тщательно потрите руки друг о друга в течении 10-15 секунд, при этом уделите особое внимание кончикам пальцев, большим пальцам и областям между пальцами </a:t>
            </a:r>
          </a:p>
          <a:p>
            <a:pPr marL="1366838" lvl="2" eaLnBrk="1" hangingPunct="1"/>
            <a:r>
              <a:rPr lang="ru-RU" sz="1800" dirty="0" smtClean="0"/>
              <a:t>Тщательно ополосните руки проточной водой </a:t>
            </a:r>
          </a:p>
          <a:p>
            <a:pPr marL="1366838" lvl="2" eaLnBrk="1" hangingPunct="1"/>
            <a:endParaRPr lang="en-US" sz="1800" dirty="0" smtClean="0"/>
          </a:p>
          <a:p>
            <a:pPr marL="1023938" lvl="1" eaLnBrk="1" hangingPunct="1">
              <a:buFont typeface="Arial Unicode MS" pitchFamily="34" charset="-128"/>
              <a:buNone/>
            </a:pPr>
            <a:r>
              <a:rPr lang="en-US" sz="2400" dirty="0" err="1" smtClean="0">
                <a:solidFill>
                  <a:srgbClr val="FF6801"/>
                </a:solidFill>
              </a:rPr>
              <a:t>Сушка</a:t>
            </a:r>
            <a:r>
              <a:rPr lang="en-US" sz="2400" dirty="0" smtClean="0">
                <a:solidFill>
                  <a:srgbClr val="FF6801"/>
                </a:solidFill>
              </a:rPr>
              <a:t>: </a:t>
            </a:r>
          </a:p>
          <a:p>
            <a:pPr marL="1366838" lvl="2" eaLnBrk="1" hangingPunct="1"/>
            <a:r>
              <a:rPr lang="ru-RU" sz="1800" dirty="0" smtClean="0"/>
              <a:t>Тщательно высушите руки, используя одноразовые бумажные полотенца</a:t>
            </a:r>
            <a:endParaRPr lang="en-US" sz="1800" dirty="0" smtClean="0"/>
          </a:p>
          <a:p>
            <a:endParaRPr lang="ru-RU" baseline="0" dirty="0" smtClean="0"/>
          </a:p>
          <a:p>
            <a:endParaRPr lang="ru-RU" dirty="0"/>
          </a:p>
        </p:txBody>
      </p:sp>
      <p:sp>
        <p:nvSpPr>
          <p:cNvPr id="4" name="Номер слайда 3"/>
          <p:cNvSpPr>
            <a:spLocks noGrp="1"/>
          </p:cNvSpPr>
          <p:nvPr>
            <p:ph type="sldNum" sz="quarter" idx="10"/>
          </p:nvPr>
        </p:nvSpPr>
        <p:spPr/>
        <p:txBody>
          <a:bodyPr/>
          <a:lstStyle/>
          <a:p>
            <a:fld id="{B3561247-D951-4762-8FE0-CA413CA8CB9E}" type="slidenum">
              <a:rPr lang="ru-RU" smtClean="0"/>
              <a:pPr/>
              <a:t>28</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1586" name="Rectangle 7"/>
          <p:cNvSpPr txBox="1">
            <a:spLocks noGrp="1" noChangeArrowheads="1"/>
          </p:cNvSpPr>
          <p:nvPr/>
        </p:nvSpPr>
        <p:spPr bwMode="auto">
          <a:xfrm>
            <a:off x="3870542" y="9478029"/>
            <a:ext cx="2962100" cy="499293"/>
          </a:xfrm>
          <a:prstGeom prst="rect">
            <a:avLst/>
          </a:prstGeom>
          <a:noFill/>
          <a:ln w="9525">
            <a:noFill/>
            <a:miter lim="800000"/>
            <a:headEnd/>
            <a:tailEnd/>
          </a:ln>
        </p:spPr>
        <p:txBody>
          <a:bodyPr lIns="89730" tIns="44865" rIns="89730" bIns="44865" anchor="b"/>
          <a:lstStyle/>
          <a:p>
            <a:pPr algn="r"/>
            <a:fld id="{DD5E47E8-6CBB-455C-823C-A05726A872BE}" type="slidenum">
              <a:rPr lang="ru-RU" sz="1200"/>
              <a:pPr algn="r"/>
              <a:t>29</a:t>
            </a:fld>
            <a:endParaRPr lang="ru-RU" sz="1200" dirty="0"/>
          </a:p>
        </p:txBody>
      </p:sp>
      <p:sp>
        <p:nvSpPr>
          <p:cNvPr id="1091587" name="Rectangle 7"/>
          <p:cNvSpPr txBox="1">
            <a:spLocks noGrp="1" noChangeArrowheads="1"/>
          </p:cNvSpPr>
          <p:nvPr/>
        </p:nvSpPr>
        <p:spPr bwMode="auto">
          <a:xfrm>
            <a:off x="3870542" y="9478029"/>
            <a:ext cx="2962100" cy="499293"/>
          </a:xfrm>
          <a:prstGeom prst="rect">
            <a:avLst/>
          </a:prstGeom>
          <a:noFill/>
          <a:ln w="9525">
            <a:noFill/>
            <a:miter lim="800000"/>
            <a:headEnd/>
            <a:tailEnd/>
          </a:ln>
        </p:spPr>
        <p:txBody>
          <a:bodyPr lIns="89730" tIns="44865" rIns="89730" bIns="44865" anchor="b"/>
          <a:lstStyle/>
          <a:p>
            <a:pPr algn="r"/>
            <a:fld id="{8DA5AE87-30A1-44B8-847B-333771712C28}" type="slidenum">
              <a:rPr lang="en-US" sz="1200"/>
              <a:pPr algn="r"/>
              <a:t>29</a:t>
            </a:fld>
            <a:endParaRPr lang="en-US" sz="1200" dirty="0"/>
          </a:p>
        </p:txBody>
      </p:sp>
      <p:sp>
        <p:nvSpPr>
          <p:cNvPr id="1091588" name="Rectangle 2"/>
          <p:cNvSpPr>
            <a:spLocks noGrp="1" noRot="1" noChangeAspect="1" noChangeArrowheads="1" noTextEdit="1"/>
          </p:cNvSpPr>
          <p:nvPr>
            <p:ph type="sldImg"/>
          </p:nvPr>
        </p:nvSpPr>
        <p:spPr>
          <a:ln/>
        </p:spPr>
      </p:sp>
      <p:sp>
        <p:nvSpPr>
          <p:cNvPr id="1091589" name="Rectangle 3"/>
          <p:cNvSpPr>
            <a:spLocks noGrp="1" noChangeArrowheads="1"/>
          </p:cNvSpPr>
          <p:nvPr>
            <p:ph type="body" idx="1"/>
          </p:nvPr>
        </p:nvSpPr>
        <p:spPr>
          <a:xfrm>
            <a:off x="911535" y="4739016"/>
            <a:ext cx="5011119" cy="4491924"/>
          </a:xfrm>
          <a:noFill/>
          <a:ln/>
        </p:spPr>
        <p:txBody>
          <a:bodyPr/>
          <a:lstStyle/>
          <a:p>
            <a:pPr eaLnBrk="1" hangingPunct="1"/>
            <a:endParaRPr lang="en-GB"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eaLnBrk="1" hangingPunct="1"/>
            <a:r>
              <a:rPr lang="ru-RU" b="0" dirty="0" smtClean="0">
                <a:solidFill>
                  <a:srgbClr val="FF6801"/>
                </a:solidFill>
              </a:rPr>
              <a:t>Натяжение кожи области венепункции </a:t>
            </a:r>
            <a:r>
              <a:rPr lang="ru-RU" sz="1800" b="0" dirty="0" smtClean="0">
                <a:solidFill>
                  <a:srgbClr val="330066"/>
                </a:solidFill>
              </a:rPr>
              <a:t>Проводится с целью предотвращения </a:t>
            </a:r>
            <a:r>
              <a:rPr lang="ru-RU" sz="1800" b="0" dirty="0" err="1" smtClean="0">
                <a:solidFill>
                  <a:srgbClr val="330066"/>
                </a:solidFill>
              </a:rPr>
              <a:t>ускальзывания</a:t>
            </a:r>
            <a:r>
              <a:rPr lang="ru-RU" sz="1800" b="0" dirty="0" smtClean="0">
                <a:solidFill>
                  <a:srgbClr val="330066"/>
                </a:solidFill>
              </a:rPr>
              <a:t> вены в момент венепункции Помогает продвижению катетера в вене Помогает слегка выпрямить извилистые вены</a:t>
            </a:r>
          </a:p>
          <a:p>
            <a:pPr eaLnBrk="1" hangingPunct="1"/>
            <a:endParaRPr lang="ru-RU" dirty="0"/>
          </a:p>
        </p:txBody>
      </p:sp>
      <p:sp>
        <p:nvSpPr>
          <p:cNvPr id="4" name="Номер слайда 3"/>
          <p:cNvSpPr>
            <a:spLocks noGrp="1"/>
          </p:cNvSpPr>
          <p:nvPr>
            <p:ph type="sldNum" sz="quarter" idx="10"/>
          </p:nvPr>
        </p:nvSpPr>
        <p:spPr/>
        <p:txBody>
          <a:bodyPr/>
          <a:lstStyle/>
          <a:p>
            <a:fld id="{B3561247-D951-4762-8FE0-CA413CA8CB9E}" type="slidenum">
              <a:rPr lang="ru-RU" smtClean="0"/>
              <a:pPr/>
              <a:t>30</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Современные принципы лечения тяжелой категории пациентов, предполагает применение большого количества оборудования, аппаратуры, достаточно серьезного мониторинга, а как вы понимаете – это требует катетеризации сосудов. У данной категории пациентов нам нередко требуется катетеризация центральной вены, а чаще не одной, а так же катетеризация артерии – нарушая при этом целостность кожных покровов и тем самым увеличивая риск развития инфекции, а в частности внутрибольничной инфекции.  </a:t>
            </a:r>
          </a:p>
          <a:p>
            <a:endParaRPr lang="ru-RU" dirty="0" smtClean="0"/>
          </a:p>
          <a:p>
            <a:endParaRPr lang="ru-RU" dirty="0"/>
          </a:p>
        </p:txBody>
      </p:sp>
      <p:sp>
        <p:nvSpPr>
          <p:cNvPr id="4" name="Номер слайда 3"/>
          <p:cNvSpPr>
            <a:spLocks noGrp="1"/>
          </p:cNvSpPr>
          <p:nvPr>
            <p:ph type="sldNum" sz="quarter" idx="10"/>
          </p:nvPr>
        </p:nvSpPr>
        <p:spPr/>
        <p:txBody>
          <a:bodyPr/>
          <a:lstStyle/>
          <a:p>
            <a:fld id="{B3561247-D951-4762-8FE0-CA413CA8CB9E}" type="slidenum">
              <a:rPr lang="ru-RU" smtClean="0"/>
              <a:pPr/>
              <a:t>3</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3561247-D951-4762-8FE0-CA413CA8CB9E}" type="slidenum">
              <a:rPr lang="ru-RU" smtClean="0"/>
              <a:pPr/>
              <a:t>31</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Образ слайда 1"/>
          <p:cNvSpPr>
            <a:spLocks noGrp="1" noRot="1" noChangeAspect="1" noTextEdit="1"/>
          </p:cNvSpPr>
          <p:nvPr>
            <p:ph type="sldImg"/>
          </p:nvPr>
        </p:nvSpPr>
        <p:spPr bwMode="auto">
          <a:noFill/>
          <a:ln>
            <a:solidFill>
              <a:srgbClr val="000000"/>
            </a:solidFill>
            <a:miter lim="800000"/>
            <a:headEnd/>
            <a:tailEnd/>
          </a:ln>
        </p:spPr>
      </p:sp>
      <p:sp>
        <p:nvSpPr>
          <p:cNvPr id="108547" name="Заметки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latin typeface="Arial" pitchFamily="34" charset="0"/>
              </a:rPr>
              <a:t>В таком положении иглы проводника может возникнуть формирование гематомы. Также может наблюдаться небольшой обратный ток крови в канюли. Пациент может сразу пожаловаться на боль в месте венепункции.</a:t>
            </a:r>
          </a:p>
          <a:p>
            <a:endParaRPr lang="ru-RU" i="1" dirty="0" smtClean="0"/>
          </a:p>
        </p:txBody>
      </p:sp>
      <p:sp>
        <p:nvSpPr>
          <p:cNvPr id="10854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DB358F-0282-4650-8352-B93617656F15}" type="slidenum">
              <a:rPr lang="ru-RU" smtClean="0"/>
              <a:pPr/>
              <a:t>32</a:t>
            </a:fld>
            <a:endParaRPr lang="ru-RU"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Образ слайда 1"/>
          <p:cNvSpPr>
            <a:spLocks noGrp="1" noRot="1" noChangeAspect="1" noTextEdit="1"/>
          </p:cNvSpPr>
          <p:nvPr>
            <p:ph type="sldImg"/>
          </p:nvPr>
        </p:nvSpPr>
        <p:spPr bwMode="auto">
          <a:noFill/>
          <a:ln>
            <a:solidFill>
              <a:srgbClr val="000000"/>
            </a:solidFill>
            <a:miter lim="800000"/>
            <a:headEnd/>
            <a:tailEnd/>
          </a:ln>
        </p:spPr>
      </p:sp>
      <p:sp>
        <p:nvSpPr>
          <p:cNvPr id="10854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buFontTx/>
              <a:buChar char="•"/>
            </a:pPr>
            <a:r>
              <a:rPr lang="ru-RU" dirty="0" smtClean="0">
                <a:latin typeface="Arial" pitchFamily="34" charset="0"/>
              </a:rPr>
              <a:t>Не пережимайте пальцем канюлю катетера, так как это может привести к </a:t>
            </a:r>
            <a:r>
              <a:rPr lang="ru-RU" dirty="0" err="1" smtClean="0">
                <a:latin typeface="Arial" pitchFamily="34" charset="0"/>
              </a:rPr>
              <a:t>травматизации</a:t>
            </a:r>
            <a:r>
              <a:rPr lang="ru-RU" dirty="0" smtClean="0">
                <a:latin typeface="Arial" pitchFamily="34" charset="0"/>
              </a:rPr>
              <a:t> вены. </a:t>
            </a:r>
          </a:p>
          <a:p>
            <a:pPr eaLnBrk="1" hangingPunct="1">
              <a:buFontTx/>
              <a:buChar char="•"/>
            </a:pPr>
            <a:r>
              <a:rPr lang="ru-RU" dirty="0" smtClean="0">
                <a:latin typeface="Arial" pitchFamily="34" charset="0"/>
              </a:rPr>
              <a:t>Ослабьте жгут до того как прижать вену</a:t>
            </a:r>
          </a:p>
          <a:p>
            <a:pPr eaLnBrk="1" hangingPunct="1">
              <a:buFontTx/>
              <a:buChar char="•"/>
            </a:pPr>
            <a:r>
              <a:rPr lang="ru-RU" dirty="0" smtClean="0">
                <a:latin typeface="Arial" pitchFamily="34" charset="0"/>
              </a:rPr>
              <a:t>При использовании новых технологий, а именно закрытых систем, нет необходимости приживать вену пальцем.</a:t>
            </a:r>
          </a:p>
          <a:p>
            <a:endParaRPr lang="ru-RU" i="1" dirty="0" smtClean="0"/>
          </a:p>
        </p:txBody>
      </p:sp>
      <p:sp>
        <p:nvSpPr>
          <p:cNvPr id="10854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DB358F-0282-4650-8352-B93617656F15}" type="slidenum">
              <a:rPr lang="ru-RU" smtClean="0"/>
              <a:pPr/>
              <a:t>33</a:t>
            </a:fld>
            <a:endParaRPr lang="ru-RU"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Зафиксировать катетер стерильной самоклеющейся повязкой. </a:t>
            </a:r>
          </a:p>
          <a:p>
            <a:pPr>
              <a:lnSpc>
                <a:spcPct val="90000"/>
              </a:lnSpc>
              <a:spcBef>
                <a:spcPct val="0"/>
              </a:spcBef>
            </a:pPr>
            <a:r>
              <a:rPr lang="en-US" sz="1200" b="0" dirty="0" err="1" smtClean="0"/>
              <a:t>Использовать</a:t>
            </a:r>
            <a:r>
              <a:rPr lang="en-US" sz="1200" b="0" dirty="0" smtClean="0"/>
              <a:t> </a:t>
            </a:r>
            <a:r>
              <a:rPr lang="en-US" sz="1200" b="0" dirty="0" err="1" smtClean="0"/>
              <a:t>стерильные</a:t>
            </a:r>
            <a:r>
              <a:rPr lang="en-US" sz="1200" b="0" dirty="0" smtClean="0"/>
              <a:t> </a:t>
            </a:r>
            <a:r>
              <a:rPr lang="en-US" sz="1200" b="0" dirty="0" err="1" smtClean="0"/>
              <a:t>окклюзионные</a:t>
            </a:r>
            <a:r>
              <a:rPr lang="en-US" sz="1200" b="0" dirty="0" smtClean="0"/>
              <a:t> </a:t>
            </a:r>
            <a:r>
              <a:rPr lang="en-US" sz="1200" b="0" dirty="0" err="1" smtClean="0"/>
              <a:t>повязки</a:t>
            </a:r>
            <a:r>
              <a:rPr lang="ru-RU" sz="1200" b="0" dirty="0" smtClean="0"/>
              <a:t> </a:t>
            </a:r>
            <a:r>
              <a:rPr lang="en-US" sz="1200" b="0" dirty="0" err="1" smtClean="0"/>
              <a:t>для</a:t>
            </a:r>
            <a:r>
              <a:rPr lang="en-US" sz="1200" b="0" dirty="0" smtClean="0"/>
              <a:t> </a:t>
            </a:r>
            <a:r>
              <a:rPr lang="en-US" sz="1200" b="0" dirty="0" err="1" smtClean="0"/>
              <a:t>фиксации</a:t>
            </a:r>
            <a:r>
              <a:rPr lang="en-US" sz="1200" b="0" dirty="0" smtClean="0"/>
              <a:t> ПВК.</a:t>
            </a:r>
            <a:endParaRPr lang="ru-RU" sz="1200" b="0" dirty="0" smtClean="0"/>
          </a:p>
        </p:txBody>
      </p:sp>
      <p:sp>
        <p:nvSpPr>
          <p:cNvPr id="4" name="Номер слайда 3"/>
          <p:cNvSpPr>
            <a:spLocks noGrp="1"/>
          </p:cNvSpPr>
          <p:nvPr>
            <p:ph type="sldNum" sz="quarter" idx="10"/>
          </p:nvPr>
        </p:nvSpPr>
        <p:spPr/>
        <p:txBody>
          <a:bodyPr/>
          <a:lstStyle/>
          <a:p>
            <a:fld id="{B3561247-D951-4762-8FE0-CA413CA8CB9E}" type="slidenum">
              <a:rPr lang="ru-RU" smtClean="0"/>
              <a:pPr/>
              <a:t>34</a:t>
            </a:fld>
            <a:endParaRPr 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Использование прозрачных </a:t>
            </a:r>
            <a:r>
              <a:rPr lang="ru-RU" dirty="0" err="1" smtClean="0"/>
              <a:t>адгезивных</a:t>
            </a:r>
            <a:r>
              <a:rPr lang="ru-RU" dirty="0" smtClean="0"/>
              <a:t> наклеек имеет массу преимуществ: возможность</a:t>
            </a:r>
            <a:r>
              <a:rPr lang="ru-RU" baseline="0" dirty="0" smtClean="0"/>
              <a:t> осмотра места пункции без замены повязки, замена повязки один раз в неделю, отсутствие аллергических реакций на материал повязки.  </a:t>
            </a:r>
            <a:endParaRPr lang="ru-RU" dirty="0"/>
          </a:p>
        </p:txBody>
      </p:sp>
      <p:sp>
        <p:nvSpPr>
          <p:cNvPr id="4" name="Номер слайда 3"/>
          <p:cNvSpPr>
            <a:spLocks noGrp="1"/>
          </p:cNvSpPr>
          <p:nvPr>
            <p:ph type="sldNum" sz="quarter" idx="10"/>
          </p:nvPr>
        </p:nvSpPr>
        <p:spPr/>
        <p:txBody>
          <a:bodyPr/>
          <a:lstStyle/>
          <a:p>
            <a:fld id="{B3561247-D951-4762-8FE0-CA413CA8CB9E}" type="slidenum">
              <a:rPr lang="ru-RU" smtClean="0"/>
              <a:pPr/>
              <a:t>36</a:t>
            </a:fld>
            <a:endParaRPr lang="ru-R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Образ слайда 1"/>
          <p:cNvSpPr>
            <a:spLocks noGrp="1" noRot="1" noChangeAspect="1" noTextEdit="1"/>
          </p:cNvSpPr>
          <p:nvPr>
            <p:ph type="sldImg"/>
          </p:nvPr>
        </p:nvSpPr>
        <p:spPr bwMode="auto">
          <a:noFill/>
          <a:ln>
            <a:solidFill>
              <a:srgbClr val="000000"/>
            </a:solidFill>
            <a:miter lim="800000"/>
            <a:headEnd/>
            <a:tailEnd/>
          </a:ln>
        </p:spPr>
      </p:sp>
      <p:sp>
        <p:nvSpPr>
          <p:cNvPr id="108547" name="Заметки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Сделать запись о проведенной процедуре в листе наблюдения за ПВК в и/б. </a:t>
            </a:r>
            <a:endParaRPr lang="ru-RU" dirty="0" smtClean="0"/>
          </a:p>
          <a:p>
            <a:endParaRPr lang="ru-RU" i="1" dirty="0" smtClean="0"/>
          </a:p>
        </p:txBody>
      </p:sp>
      <p:sp>
        <p:nvSpPr>
          <p:cNvPr id="10854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DB358F-0282-4650-8352-B93617656F15}" type="slidenum">
              <a:rPr lang="ru-RU" smtClean="0"/>
              <a:pPr/>
              <a:t>48</a:t>
            </a:fld>
            <a:endParaRPr lang="ru-RU"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Образ слайда 1"/>
          <p:cNvSpPr>
            <a:spLocks noGrp="1" noRot="1" noChangeAspect="1" noTextEdit="1"/>
          </p:cNvSpPr>
          <p:nvPr>
            <p:ph type="sldImg"/>
          </p:nvPr>
        </p:nvSpPr>
        <p:spPr bwMode="auto">
          <a:noFill/>
          <a:ln>
            <a:solidFill>
              <a:srgbClr val="000000"/>
            </a:solidFill>
            <a:miter lim="800000"/>
            <a:headEnd/>
            <a:tailEnd/>
          </a:ln>
        </p:spPr>
      </p:sp>
      <p:sp>
        <p:nvSpPr>
          <p:cNvPr id="10854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i="1" dirty="0" smtClean="0"/>
          </a:p>
        </p:txBody>
      </p:sp>
      <p:sp>
        <p:nvSpPr>
          <p:cNvPr id="10854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DB358F-0282-4650-8352-B93617656F15}" type="slidenum">
              <a:rPr lang="ru-RU" smtClean="0"/>
              <a:pPr/>
              <a:t>52</a:t>
            </a:fld>
            <a:endParaRPr lang="ru-RU"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Образ слайда 1"/>
          <p:cNvSpPr>
            <a:spLocks noGrp="1" noRot="1" noChangeAspect="1" noTextEdit="1"/>
          </p:cNvSpPr>
          <p:nvPr>
            <p:ph type="sldImg"/>
          </p:nvPr>
        </p:nvSpPr>
        <p:spPr bwMode="auto">
          <a:noFill/>
          <a:ln>
            <a:solidFill>
              <a:srgbClr val="000000"/>
            </a:solidFill>
            <a:miter lim="800000"/>
            <a:headEnd/>
            <a:tailEnd/>
          </a:ln>
        </p:spPr>
      </p:sp>
      <p:sp>
        <p:nvSpPr>
          <p:cNvPr id="10854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i="1" dirty="0" smtClean="0"/>
          </a:p>
        </p:txBody>
      </p:sp>
      <p:sp>
        <p:nvSpPr>
          <p:cNvPr id="10854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DB358F-0282-4650-8352-B93617656F15}" type="slidenum">
              <a:rPr lang="ru-RU" smtClean="0"/>
              <a:pPr/>
              <a:t>53</a:t>
            </a:fld>
            <a:endParaRPr lang="ru-RU"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Образ слайда 1"/>
          <p:cNvSpPr>
            <a:spLocks noGrp="1" noRot="1" noChangeAspect="1" noTextEdit="1"/>
          </p:cNvSpPr>
          <p:nvPr>
            <p:ph type="sldImg"/>
          </p:nvPr>
        </p:nvSpPr>
        <p:spPr bwMode="auto">
          <a:noFill/>
          <a:ln>
            <a:solidFill>
              <a:srgbClr val="000000"/>
            </a:solidFill>
            <a:miter lim="800000"/>
            <a:headEnd/>
            <a:tailEnd/>
          </a:ln>
        </p:spPr>
      </p:sp>
      <p:sp>
        <p:nvSpPr>
          <p:cNvPr id="112643" name="Заметки 2"/>
          <p:cNvSpPr>
            <a:spLocks noGrp="1"/>
          </p:cNvSpPr>
          <p:nvPr>
            <p:ph type="body" idx="1"/>
          </p:nvPr>
        </p:nvSpPr>
        <p:spPr bwMode="auto">
          <a:noFill/>
        </p:spPr>
        <p:txBody>
          <a:bodyPr wrap="square" numCol="1" anchor="t" anchorCtr="0" compatLnSpc="1">
            <a:prstTxWarp prst="textNoShape">
              <a:avLst/>
            </a:prstTxWarp>
          </a:bodyPr>
          <a:lstStyle/>
          <a:p>
            <a:r>
              <a:rPr lang="ru-RU" smtClean="0"/>
              <a:t>Снижение факторов влияющих на частоту осложнений это наша первоочередная задача. </a:t>
            </a:r>
          </a:p>
        </p:txBody>
      </p:sp>
      <p:sp>
        <p:nvSpPr>
          <p:cNvPr id="1126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A91A82-4164-4B8D-88DF-2C1C01EBD41B}" type="slidenum">
              <a:rPr lang="ru-RU" smtClean="0"/>
              <a:pPr/>
              <a:t>66</a:t>
            </a:fld>
            <a:endParaRPr lang="ru-RU"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Образ слайда 1"/>
          <p:cNvSpPr>
            <a:spLocks noGrp="1" noRot="1" noChangeAspect="1" noTextEdit="1"/>
          </p:cNvSpPr>
          <p:nvPr>
            <p:ph type="sldImg"/>
          </p:nvPr>
        </p:nvSpPr>
        <p:spPr bwMode="auto">
          <a:noFill/>
          <a:ln>
            <a:solidFill>
              <a:srgbClr val="000000"/>
            </a:solidFill>
            <a:miter lim="800000"/>
            <a:headEnd/>
            <a:tailEnd/>
          </a:ln>
        </p:spPr>
      </p:sp>
      <p:sp>
        <p:nvSpPr>
          <p:cNvPr id="113667" name="Заметки 2"/>
          <p:cNvSpPr>
            <a:spLocks noGrp="1"/>
          </p:cNvSpPr>
          <p:nvPr>
            <p:ph type="body" idx="1"/>
          </p:nvPr>
        </p:nvSpPr>
        <p:spPr bwMode="auto">
          <a:noFill/>
        </p:spPr>
        <p:txBody>
          <a:bodyPr wrap="square" numCol="1" anchor="t" anchorCtr="0" compatLnSpc="1">
            <a:prstTxWarp prst="textNoShape">
              <a:avLst/>
            </a:prstTxWarp>
          </a:bodyPr>
          <a:lstStyle/>
          <a:p>
            <a:r>
              <a:rPr lang="ru-RU" dirty="0" smtClean="0"/>
              <a:t>Наиболее серьезным</a:t>
            </a:r>
            <a:r>
              <a:rPr lang="ru-RU" baseline="0" dirty="0" smtClean="0"/>
              <a:t> осложнением сосудистого доступа является катетер ассоциированная инфекция кровотока остающаяся актуальной проблемой стационаров. </a:t>
            </a:r>
            <a:endParaRPr lang="ru-RU" dirty="0" smtClean="0"/>
          </a:p>
          <a:p>
            <a:endParaRPr lang="ru-RU" dirty="0" smtClean="0"/>
          </a:p>
          <a:p>
            <a:endParaRPr lang="ru-RU" dirty="0" smtClean="0"/>
          </a:p>
          <a:p>
            <a:r>
              <a:rPr lang="ru-RU" dirty="0" smtClean="0"/>
              <a:t>Нашей на сегодня задачей является КАИ которая относиться к категории ВБИ.</a:t>
            </a:r>
          </a:p>
          <a:p>
            <a:r>
              <a:rPr lang="ru-RU" dirty="0" smtClean="0"/>
              <a:t>ВБИ……</a:t>
            </a:r>
          </a:p>
          <a:p>
            <a:r>
              <a:rPr lang="ru-RU" dirty="0" smtClean="0"/>
              <a:t>Микрофлора которая высевается при КАИ является в подавляющем случае вашей </a:t>
            </a:r>
            <a:r>
              <a:rPr lang="ru-RU" dirty="0" err="1" smtClean="0"/>
              <a:t>нозокомиальной</a:t>
            </a:r>
            <a:r>
              <a:rPr lang="ru-RU" dirty="0" smtClean="0"/>
              <a:t> или внутрибольничной.  </a:t>
            </a:r>
          </a:p>
        </p:txBody>
      </p:sp>
      <p:sp>
        <p:nvSpPr>
          <p:cNvPr id="11366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ECC4ED-0DB3-448D-9DB0-3E7A4721AF98}" type="slidenum">
              <a:rPr lang="ru-RU" smtClean="0"/>
              <a:pPr/>
              <a:t>67</a:t>
            </a:fld>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 США ежегодно устанавливается до 5 млн. центральных катетеров и свыше 250 млн. периферических катетеров. В вместе с тем осложнения развиваются в 15% случаях. Так вот такое большое количество пациентов получает осложнение, только от того, что им катетеризирована центральная вена, и .  </a:t>
            </a:r>
          </a:p>
          <a:p>
            <a:pPr marL="0" marR="0" lvl="1" indent="0" algn="l" defTabSz="914400" rtl="0" eaLnBrk="1" fontAlgn="auto" latinLnBrk="0" hangingPunct="1">
              <a:lnSpc>
                <a:spcPct val="100000"/>
              </a:lnSpc>
              <a:spcBef>
                <a:spcPts val="0"/>
              </a:spcBef>
              <a:spcAft>
                <a:spcPts val="0"/>
              </a:spcAft>
              <a:buClrTx/>
              <a:buSzTx/>
              <a:buFontTx/>
              <a:buNone/>
              <a:tabLst/>
              <a:defRPr/>
            </a:pPr>
            <a:r>
              <a:rPr lang="ru-RU" sz="2000" dirty="0" smtClean="0">
                <a:solidFill>
                  <a:srgbClr val="FF6801"/>
                </a:solidFill>
              </a:rPr>
              <a:t>Россия*: Ежегодное потребление игл- бабочек для малых вен 12,5млн. штук, </a:t>
            </a:r>
            <a:r>
              <a:rPr lang="en-US" sz="2000" dirty="0" smtClean="0">
                <a:solidFill>
                  <a:srgbClr val="FF6801"/>
                </a:solidFill>
              </a:rPr>
              <a:t> </a:t>
            </a:r>
            <a:r>
              <a:rPr lang="ru-RU" sz="2000" dirty="0" smtClean="0">
                <a:solidFill>
                  <a:srgbClr val="FF6801"/>
                </a:solidFill>
              </a:rPr>
              <a:t>ПВК 13,2 млн.штук, ЦВК составляет 771тыс. штук </a:t>
            </a:r>
            <a:endParaRPr lang="en-US" sz="2000" dirty="0" smtClean="0">
              <a:solidFill>
                <a:srgbClr val="FF680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dirty="0" smtClean="0">
              <a:solidFill>
                <a:srgbClr val="330066"/>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solidFill>
                  <a:srgbClr val="330066"/>
                </a:solidFill>
              </a:rPr>
              <a:t>Тем не менее, ПВК – наиболее часто используемые устройства для обеспечения сосудистого доступа </a:t>
            </a:r>
          </a:p>
          <a:p>
            <a:endParaRPr lang="ru-RU" sz="1200" b="0" i="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B3561247-D951-4762-8FE0-CA413CA8CB9E}" type="slidenum">
              <a:rPr lang="ru-RU" smtClean="0"/>
              <a:pPr/>
              <a:t>4</a:t>
            </a:fld>
            <a:endParaRPr lang="ru-RU"/>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Образ слайда 1"/>
          <p:cNvSpPr>
            <a:spLocks noGrp="1" noRot="1" noChangeAspect="1" noTextEdit="1"/>
          </p:cNvSpPr>
          <p:nvPr>
            <p:ph type="sldImg"/>
          </p:nvPr>
        </p:nvSpPr>
        <p:spPr bwMode="auto">
          <a:noFill/>
          <a:ln>
            <a:solidFill>
              <a:srgbClr val="000000"/>
            </a:solidFill>
            <a:miter lim="800000"/>
            <a:headEnd/>
            <a:tailEnd/>
          </a:ln>
        </p:spPr>
      </p:sp>
      <p:sp>
        <p:nvSpPr>
          <p:cNvPr id="115715" name="Заметки 2"/>
          <p:cNvSpPr>
            <a:spLocks noGrp="1"/>
          </p:cNvSpPr>
          <p:nvPr>
            <p:ph type="body" idx="1"/>
          </p:nvPr>
        </p:nvSpPr>
        <p:spPr bwMode="auto">
          <a:noFill/>
        </p:spPr>
        <p:txBody>
          <a:bodyPr wrap="square" numCol="1" anchor="t" anchorCtr="0" compatLnSpc="1">
            <a:prstTxWarp prst="textNoShape">
              <a:avLst/>
            </a:prstTxWarp>
          </a:bodyPr>
          <a:lstStyle/>
          <a:p>
            <a:r>
              <a:rPr lang="ru-RU" dirty="0" smtClean="0"/>
              <a:t>В Вене (Будапешт)1847</a:t>
            </a:r>
            <a:r>
              <a:rPr lang="ru-RU" baseline="0" dirty="0" smtClean="0"/>
              <a:t> году пытаясь понять причины послеродовой горячки, а в частности , того факта, что смертность при родах в больнице намного превосходила смертность при домашних родах в 50 %, - </a:t>
            </a:r>
            <a:r>
              <a:rPr lang="ru-RU" baseline="0" dirty="0" err="1" smtClean="0"/>
              <a:t>Земмельвейс</a:t>
            </a:r>
            <a:r>
              <a:rPr lang="ru-RU" baseline="0" dirty="0" smtClean="0"/>
              <a:t> предположил, что инфекцию (трупные частички) приносят из </a:t>
            </a:r>
            <a:r>
              <a:rPr lang="ru-RU" baseline="0" dirty="0" err="1" smtClean="0"/>
              <a:t>паталогоанатомического</a:t>
            </a:r>
            <a:r>
              <a:rPr lang="ru-RU" baseline="0" dirty="0" smtClean="0"/>
              <a:t> отделения больницы. Он обязал персонал перед манипуляциями обеззараживать руки окунанием их в </a:t>
            </a:r>
            <a:r>
              <a:rPr lang="ru-RU" baseline="0" dirty="0" err="1" smtClean="0"/>
              <a:t>растовр</a:t>
            </a:r>
            <a:r>
              <a:rPr lang="ru-RU" baseline="0" dirty="0" smtClean="0"/>
              <a:t> хлорной извести. Смертность снизилась в 7 раз. </a:t>
            </a:r>
            <a:endParaRPr lang="ru-RU" dirty="0" smtClean="0"/>
          </a:p>
        </p:txBody>
      </p:sp>
      <p:sp>
        <p:nvSpPr>
          <p:cNvPr id="11571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1EF094-D621-42EE-B5A8-33FCB1CCAF7A}" type="slidenum">
              <a:rPr lang="ru-RU" smtClean="0"/>
              <a:pPr/>
              <a:t>68</a:t>
            </a:fld>
            <a:endParaRPr lang="ru-RU"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3561247-D951-4762-8FE0-CA413CA8CB9E}" type="slidenum">
              <a:rPr lang="ru-RU" smtClean="0"/>
              <a:pPr/>
              <a:t>75</a:t>
            </a:fld>
            <a:endParaRPr lang="ru-RU"/>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3561247-D951-4762-8FE0-CA413CA8CB9E}" type="slidenum">
              <a:rPr lang="ru-RU" smtClean="0"/>
              <a:pPr/>
              <a:t>76</a:t>
            </a:fld>
            <a:endParaRPr lang="ru-RU"/>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3561247-D951-4762-8FE0-CA413CA8CB9E}" type="slidenum">
              <a:rPr lang="ru-RU" smtClean="0"/>
              <a:pPr/>
              <a:t>77</a:t>
            </a:fld>
            <a:endParaRPr lang="ru-RU"/>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3561247-D951-4762-8FE0-CA413CA8CB9E}" type="slidenum">
              <a:rPr lang="ru-RU" smtClean="0"/>
              <a:pPr/>
              <a:t>78</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Образ слайда 1"/>
          <p:cNvSpPr>
            <a:spLocks noGrp="1" noRot="1" noChangeAspect="1" noTextEdit="1"/>
          </p:cNvSpPr>
          <p:nvPr>
            <p:ph type="sldImg"/>
          </p:nvPr>
        </p:nvSpPr>
        <p:spPr bwMode="auto">
          <a:noFill/>
          <a:ln>
            <a:solidFill>
              <a:srgbClr val="000000"/>
            </a:solidFill>
            <a:miter lim="800000"/>
            <a:headEnd/>
            <a:tailEnd/>
          </a:ln>
        </p:spPr>
      </p:sp>
      <p:sp>
        <p:nvSpPr>
          <p:cNvPr id="105475" name="Заметки 2"/>
          <p:cNvSpPr>
            <a:spLocks noGrp="1"/>
          </p:cNvSpPr>
          <p:nvPr>
            <p:ph type="body" idx="1"/>
          </p:nvPr>
        </p:nvSpPr>
        <p:spPr bwMode="auto">
          <a:noFill/>
        </p:spPr>
        <p:txBody>
          <a:bodyPr wrap="square" numCol="1" anchor="t" anchorCtr="0" compatLnSpc="1">
            <a:prstTxWarp prst="textNoShape">
              <a:avLst/>
            </a:prstTxWarp>
          </a:bodyPr>
          <a:lstStyle/>
          <a:p>
            <a:r>
              <a:rPr lang="ru-RU" sz="1200" b="0" i="0" kern="1200" dirty="0" smtClean="0">
                <a:solidFill>
                  <a:schemeClr val="tx1"/>
                </a:solidFill>
                <a:latin typeface="+mn-lt"/>
                <a:ea typeface="+mn-ea"/>
                <a:cs typeface="+mn-cs"/>
              </a:rPr>
              <a:t>Современные металлические катетеры (иглы-бабочки). Катетер представляет собой иглу из хромоникелевого сплава с </a:t>
            </a:r>
            <a:r>
              <a:rPr lang="ru-RU" sz="1200" b="0" i="0" kern="1200" dirty="0" err="1" smtClean="0">
                <a:solidFill>
                  <a:schemeClr val="tx1"/>
                </a:solidFill>
                <a:latin typeface="+mn-lt"/>
                <a:ea typeface="+mn-ea"/>
                <a:cs typeface="+mn-cs"/>
              </a:rPr>
              <a:t>микросиликонизированным</a:t>
            </a:r>
            <a:r>
              <a:rPr lang="ru-RU" sz="1200" b="0" i="0" kern="1200" dirty="0" smtClean="0">
                <a:solidFill>
                  <a:schemeClr val="tx1"/>
                </a:solidFill>
                <a:latin typeface="+mn-lt"/>
                <a:ea typeface="+mn-ea"/>
                <a:cs typeface="+mn-cs"/>
              </a:rPr>
              <a:t> срезом, интегрированную между пластиковыми скрепляемыми крылышками. С другой стороны к игле через крылышки подведена прозрачная гибкая трубка длиной 30 см, на конце которой имеется соединение типа </a:t>
            </a:r>
            <a:r>
              <a:rPr lang="ru-RU" sz="1200" b="0" i="0" kern="1200" dirty="0" err="1" smtClean="0">
                <a:solidFill>
                  <a:schemeClr val="tx1"/>
                </a:solidFill>
                <a:latin typeface="+mn-lt"/>
                <a:ea typeface="+mn-ea"/>
                <a:cs typeface="+mn-cs"/>
              </a:rPr>
              <a:t>Luer</a:t>
            </a:r>
            <a:r>
              <a:rPr lang="ru-RU" sz="1200" b="0" i="0" kern="1200" dirty="0" smtClean="0">
                <a:solidFill>
                  <a:schemeClr val="tx1"/>
                </a:solidFill>
                <a:latin typeface="+mn-lt"/>
                <a:ea typeface="+mn-ea"/>
                <a:cs typeface="+mn-cs"/>
              </a:rPr>
              <a:t> </a:t>
            </a:r>
            <a:r>
              <a:rPr lang="ru-RU" sz="1200" b="0" i="0" kern="1200" dirty="0" err="1" smtClean="0">
                <a:solidFill>
                  <a:schemeClr val="tx1"/>
                </a:solidFill>
                <a:latin typeface="+mn-lt"/>
                <a:ea typeface="+mn-ea"/>
                <a:cs typeface="+mn-cs"/>
              </a:rPr>
              <a:t>lock</a:t>
            </a:r>
            <a:r>
              <a:rPr lang="ru-RU" sz="1200" b="0" i="0" kern="1200" dirty="0" smtClean="0">
                <a:solidFill>
                  <a:schemeClr val="tx1"/>
                </a:solidFill>
                <a:latin typeface="+mn-lt"/>
                <a:ea typeface="+mn-ea"/>
                <a:cs typeface="+mn-cs"/>
              </a:rPr>
              <a:t> с гидрофобной заглушкой. Катетеры бывают различных размеров с различной длиной иглы.</a:t>
            </a:r>
          </a:p>
          <a:p>
            <a:r>
              <a:rPr lang="ru-RU" sz="1200" b="0" i="0" kern="1200" dirty="0" smtClean="0">
                <a:solidFill>
                  <a:schemeClr val="tx1"/>
                </a:solidFill>
                <a:latin typeface="+mn-lt"/>
                <a:ea typeface="+mn-ea"/>
                <a:cs typeface="+mn-cs"/>
              </a:rPr>
              <a:t>Это наиболее оптимальный вариант внутривенных катетеров со стальной иглой для длительного использования (приблизительно 24 ч. ). Из всех металлических внутривенных катетеров они используются чаще всего. </a:t>
            </a:r>
          </a:p>
          <a:p>
            <a:r>
              <a:rPr lang="ru-RU" sz="1200" b="0" i="0" kern="1200" dirty="0" smtClean="0">
                <a:solidFill>
                  <a:schemeClr val="tx1"/>
                </a:solidFill>
                <a:latin typeface="+mn-lt"/>
                <a:ea typeface="+mn-ea"/>
                <a:cs typeface="+mn-cs"/>
              </a:rPr>
              <a:t>В современной практике стальные катетеры употребляются крайне редко, так как они не подходят для долгосрочного пребывания в вене из-за высокой частоты осложнений, связанной с их использованием. Жесткость иглы обусловливает механическое раздражение (с дальнейшим развитием флебита или тромбоза), </a:t>
            </a:r>
            <a:r>
              <a:rPr lang="ru-RU" sz="1200" b="0" i="0" kern="1200" dirty="0" err="1" smtClean="0">
                <a:solidFill>
                  <a:schemeClr val="tx1"/>
                </a:solidFill>
                <a:latin typeface="+mn-lt"/>
                <a:ea typeface="+mn-ea"/>
                <a:cs typeface="+mn-cs"/>
              </a:rPr>
              <a:t>травматизацию</a:t>
            </a:r>
            <a:r>
              <a:rPr lang="ru-RU" sz="1200" b="0" i="0" kern="1200" dirty="0" smtClean="0">
                <a:solidFill>
                  <a:schemeClr val="tx1"/>
                </a:solidFill>
                <a:latin typeface="+mn-lt"/>
                <a:ea typeface="+mn-ea"/>
                <a:cs typeface="+mn-cs"/>
              </a:rPr>
              <a:t> и некрозы участков стенки вены с последующим </a:t>
            </a:r>
            <a:r>
              <a:rPr lang="ru-RU" sz="1200" b="0" i="0" kern="1200" dirty="0" err="1" smtClean="0">
                <a:solidFill>
                  <a:schemeClr val="tx1"/>
                </a:solidFill>
                <a:latin typeface="+mn-lt"/>
                <a:ea typeface="+mn-ea"/>
                <a:cs typeface="+mn-cs"/>
              </a:rPr>
              <a:t>экстравазальным</a:t>
            </a:r>
            <a:r>
              <a:rPr lang="ru-RU" sz="1200" b="0" i="0" kern="1200" dirty="0" smtClean="0">
                <a:solidFill>
                  <a:schemeClr val="tx1"/>
                </a:solidFill>
                <a:latin typeface="+mn-lt"/>
                <a:ea typeface="+mn-ea"/>
                <a:cs typeface="+mn-cs"/>
              </a:rPr>
              <a:t> введением препарата, формирования инфильтрации и гематомы. Вводимые через эти катетеры </a:t>
            </a:r>
            <a:r>
              <a:rPr lang="ru-RU" sz="1200" b="0" i="0" kern="1200" dirty="0" err="1" smtClean="0">
                <a:solidFill>
                  <a:schemeClr val="tx1"/>
                </a:solidFill>
                <a:latin typeface="+mn-lt"/>
                <a:ea typeface="+mn-ea"/>
                <a:cs typeface="+mn-cs"/>
              </a:rPr>
              <a:t>инфузионные</a:t>
            </a:r>
            <a:r>
              <a:rPr lang="ru-RU" sz="1200" b="0" i="0" kern="1200" dirty="0" smtClean="0">
                <a:solidFill>
                  <a:schemeClr val="tx1"/>
                </a:solidFill>
                <a:latin typeface="+mn-lt"/>
                <a:ea typeface="+mn-ea"/>
                <a:cs typeface="+mn-cs"/>
              </a:rPr>
              <a:t> среды вливаются в вену не по ходу тока крови, а под углом к нему, что создает условия для химического раздражения интимы сосуда. Острая игла создает абразивное действие на внутреннюю поверхность сосуда. Для уменьшения частоты этих осложнений при работе со стальными катетерами требуется надежная их фиксация, а достижение этого условия ограничивает двигательную активность пациента и создает ему дополнительный дискомфорт.</a:t>
            </a:r>
          </a:p>
          <a:p>
            <a:endParaRPr lang="ru-RU" sz="1200" b="0" i="0" kern="1200" dirty="0" smtClean="0">
              <a:solidFill>
                <a:schemeClr val="tx1"/>
              </a:solidFill>
              <a:latin typeface="+mn-lt"/>
              <a:ea typeface="+mn-ea"/>
              <a:cs typeface="+mn-cs"/>
            </a:endParaRPr>
          </a:p>
          <a:p>
            <a:endParaRPr lang="ru-RU" dirty="0" smtClean="0"/>
          </a:p>
        </p:txBody>
      </p:sp>
      <p:sp>
        <p:nvSpPr>
          <p:cNvPr id="10547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6C3296-29C5-4663-9EAD-120144E6E32A}" type="slidenum">
              <a:rPr lang="ru-RU" smtClean="0"/>
              <a:pPr/>
              <a:t>5</a:t>
            </a:fld>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Образ слайда 1"/>
          <p:cNvSpPr>
            <a:spLocks noGrp="1" noRot="1" noChangeAspect="1" noTextEdit="1"/>
          </p:cNvSpPr>
          <p:nvPr>
            <p:ph type="sldImg"/>
          </p:nvPr>
        </p:nvSpPr>
        <p:spPr bwMode="auto">
          <a:noFill/>
          <a:ln>
            <a:solidFill>
              <a:srgbClr val="000000"/>
            </a:solidFill>
            <a:miter lim="800000"/>
            <a:headEnd/>
            <a:tailEnd/>
          </a:ln>
        </p:spPr>
      </p:sp>
      <p:sp>
        <p:nvSpPr>
          <p:cNvPr id="105475" name="Заметки 2"/>
          <p:cNvSpPr>
            <a:spLocks noGrp="1"/>
          </p:cNvSpPr>
          <p:nvPr>
            <p:ph type="body" idx="1"/>
          </p:nvPr>
        </p:nvSpPr>
        <p:spPr bwMode="auto">
          <a:noFill/>
        </p:spPr>
        <p:txBody>
          <a:bodyPr wrap="square" numCol="1" anchor="t" anchorCtr="0" compatLnSpc="1">
            <a:prstTxWarp prst="textNoShape">
              <a:avLst/>
            </a:prstTxWarp>
          </a:bodyPr>
          <a:lstStyle/>
          <a:p>
            <a:r>
              <a:rPr lang="ru-RU" sz="1200" b="0" i="0" kern="1200" dirty="0" smtClean="0">
                <a:solidFill>
                  <a:schemeClr val="tx1"/>
                </a:solidFill>
                <a:latin typeface="+mn-lt"/>
                <a:ea typeface="+mn-ea"/>
                <a:cs typeface="+mn-cs"/>
              </a:rPr>
              <a:t>В отличие от катетеров с металлическими внутривенными элементами, пластиковые повторяют маршрут вены, ввиду чего снижается риск </a:t>
            </a:r>
            <a:r>
              <a:rPr lang="ru-RU" sz="1200" b="0" i="0" kern="1200" dirty="0" err="1" smtClean="0">
                <a:solidFill>
                  <a:schemeClr val="tx1"/>
                </a:solidFill>
                <a:latin typeface="+mn-lt"/>
                <a:ea typeface="+mn-ea"/>
                <a:cs typeface="+mn-cs"/>
              </a:rPr>
              <a:t>травматизации</a:t>
            </a:r>
            <a:r>
              <a:rPr lang="ru-RU" sz="1200" b="0" i="0" kern="1200" dirty="0" smtClean="0">
                <a:solidFill>
                  <a:schemeClr val="tx1"/>
                </a:solidFill>
                <a:latin typeface="+mn-lt"/>
                <a:ea typeface="+mn-ea"/>
                <a:cs typeface="+mn-cs"/>
              </a:rPr>
              <a:t> вены, инфильтрации и тромботических осложнений, увеличивается время нахождения катетера в сосуде. Благодаря гибкости пластика, пациенты могут позволить себе большую двигательную активность, что способствует их комфорту.</a:t>
            </a:r>
          </a:p>
          <a:p>
            <a:r>
              <a:rPr lang="ru-RU" sz="1200" b="0" i="0" kern="1200" dirty="0" smtClean="0">
                <a:solidFill>
                  <a:schemeClr val="tx1"/>
                </a:solidFill>
                <a:latin typeface="+mn-lt"/>
                <a:ea typeface="+mn-ea"/>
                <a:cs typeface="+mn-cs"/>
              </a:rPr>
              <a:t>На сегодня предлагаются различные модели пластмассовых внутривенных катетеров. В них может быть дополнительный порт для инъекций (сортированные) или нет (</a:t>
            </a:r>
            <a:r>
              <a:rPr lang="ru-RU" sz="1200" b="0" i="0" kern="1200" dirty="0" err="1" smtClean="0">
                <a:solidFill>
                  <a:schemeClr val="tx1"/>
                </a:solidFill>
                <a:latin typeface="+mn-lt"/>
                <a:ea typeface="+mn-ea"/>
                <a:cs typeface="+mn-cs"/>
              </a:rPr>
              <a:t>непортированные</a:t>
            </a:r>
            <a:r>
              <a:rPr lang="ru-RU" sz="1200" b="0" i="0" kern="1200" dirty="0" smtClean="0">
                <a:solidFill>
                  <a:schemeClr val="tx1"/>
                </a:solidFill>
                <a:latin typeface="+mn-lt"/>
                <a:ea typeface="+mn-ea"/>
                <a:cs typeface="+mn-cs"/>
              </a:rPr>
              <a:t>), их могут снабжать фиксационными крылышками или производить модели без них.</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Особого внимания заслуживают педиатрические ПВК (24 - 26G) по наличию у них инъекционного порта. Считается, что данные размеры ПВК не должны иметь порта, так как они, как правило, применяются на венах очень малого диаметра и "</a:t>
            </a:r>
            <a:r>
              <a:rPr lang="ru-RU" dirty="0" err="1" smtClean="0"/>
              <a:t>гидроудар</a:t>
            </a:r>
            <a:r>
              <a:rPr lang="ru-RU" dirty="0" smtClean="0"/>
              <a:t>", который возникает при открытии порта может привести к разрыву вены.</a:t>
            </a:r>
          </a:p>
          <a:p>
            <a:endParaRPr lang="ru-RU" dirty="0" smtClean="0"/>
          </a:p>
        </p:txBody>
      </p:sp>
      <p:sp>
        <p:nvSpPr>
          <p:cNvPr id="10547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6C3296-29C5-4663-9EAD-120144E6E32A}" type="slidenum">
              <a:rPr lang="ru-RU" smtClean="0"/>
              <a:pPr/>
              <a:t>6</a:t>
            </a:fld>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Образ слайда 1"/>
          <p:cNvSpPr>
            <a:spLocks noGrp="1" noRot="1" noChangeAspect="1" noTextEdit="1"/>
          </p:cNvSpPr>
          <p:nvPr>
            <p:ph type="sldImg"/>
          </p:nvPr>
        </p:nvSpPr>
        <p:spPr bwMode="auto">
          <a:noFill/>
          <a:ln>
            <a:solidFill>
              <a:srgbClr val="000000"/>
            </a:solidFill>
            <a:miter lim="800000"/>
            <a:headEnd/>
            <a:tailEnd/>
          </a:ln>
        </p:spPr>
      </p:sp>
      <p:sp>
        <p:nvSpPr>
          <p:cNvPr id="105475" name="Заметки 2"/>
          <p:cNvSpPr>
            <a:spLocks noGrp="1"/>
          </p:cNvSpPr>
          <p:nvPr>
            <p:ph type="body" idx="1"/>
          </p:nvPr>
        </p:nvSpPr>
        <p:spPr bwMode="auto">
          <a:noFill/>
        </p:spPr>
        <p:txBody>
          <a:bodyPr wrap="square" numCol="1" anchor="t" anchorCtr="0" compatLnSpc="1">
            <a:prstTxWarp prst="textNoShape">
              <a:avLst/>
            </a:prstTxWarp>
          </a:bodyPr>
          <a:lstStyle/>
          <a:p>
            <a:r>
              <a:rPr lang="ru-RU" sz="1200" b="0" i="0" kern="1200" dirty="0" smtClean="0">
                <a:solidFill>
                  <a:schemeClr val="tx1"/>
                </a:solidFill>
                <a:latin typeface="+mn-lt"/>
                <a:ea typeface="+mn-ea"/>
                <a:cs typeface="+mn-cs"/>
              </a:rPr>
              <a:t>Катетеры с портом для инъекций являются абсолютным стандартом для Западной Европы, где 90% всех используемых катетеров для периферического венозного доступа составляют именно "</a:t>
            </a:r>
            <a:r>
              <a:rPr lang="ru-RU" sz="1200" b="0" i="0" kern="1200" dirty="0" err="1" smtClean="0">
                <a:solidFill>
                  <a:schemeClr val="tx1"/>
                </a:solidFill>
                <a:latin typeface="+mn-lt"/>
                <a:ea typeface="+mn-ea"/>
                <a:cs typeface="+mn-cs"/>
              </a:rPr>
              <a:t>Braunulen</a:t>
            </a:r>
            <a:r>
              <a:rPr lang="ru-RU" sz="1200" b="0" i="0" kern="1200" dirty="0" smtClean="0">
                <a:solidFill>
                  <a:schemeClr val="tx1"/>
                </a:solidFill>
                <a:latin typeface="+mn-lt"/>
                <a:ea typeface="+mn-ea"/>
                <a:cs typeface="+mn-cs"/>
              </a:rPr>
              <a:t>". Катетер этого типа имеет клапан, предотвращающий обратное движение вливаемого раствора в порт инъекций</a:t>
            </a:r>
            <a:endParaRPr lang="ru-RU" dirty="0" smtClean="0"/>
          </a:p>
        </p:txBody>
      </p:sp>
      <p:sp>
        <p:nvSpPr>
          <p:cNvPr id="10547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6C3296-29C5-4663-9EAD-120144E6E32A}" type="slidenum">
              <a:rPr lang="ru-RU" smtClean="0"/>
              <a:pPr/>
              <a:t>7</a:t>
            </a:fld>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Образ слайда 1"/>
          <p:cNvSpPr>
            <a:spLocks noGrp="1" noRot="1" noChangeAspect="1" noTextEdit="1"/>
          </p:cNvSpPr>
          <p:nvPr>
            <p:ph type="sldImg"/>
          </p:nvPr>
        </p:nvSpPr>
        <p:spPr bwMode="auto">
          <a:noFill/>
          <a:ln>
            <a:solidFill>
              <a:srgbClr val="000000"/>
            </a:solidFill>
            <a:miter lim="800000"/>
            <a:headEnd/>
            <a:tailEnd/>
          </a:ln>
        </p:spPr>
      </p:sp>
      <p:sp>
        <p:nvSpPr>
          <p:cNvPr id="105475" name="Заметки 2"/>
          <p:cNvSpPr>
            <a:spLocks noGrp="1"/>
          </p:cNvSpPr>
          <p:nvPr>
            <p:ph type="body" idx="1"/>
          </p:nvPr>
        </p:nvSpPr>
        <p:spPr bwMode="auto">
          <a:noFill/>
        </p:spPr>
        <p:txBody>
          <a:bodyPr wrap="square" numCol="1" anchor="t" anchorCtr="0" compatLnSpc="1">
            <a:prstTxWarp prst="textNoShape">
              <a:avLst/>
            </a:prstTxWarp>
            <a:normAutofit fontScale="55000" lnSpcReduction="20000"/>
          </a:bodyPr>
          <a:lstStyle/>
          <a:p>
            <a:r>
              <a:rPr lang="ru-RU" sz="1600" u="sng" dirty="0" smtClean="0"/>
              <a:t>Характеристики ПВК в зависимости от материла. из которого изготовлена канюля:</a:t>
            </a:r>
            <a:endParaRPr lang="ru-RU" sz="1600" dirty="0" smtClean="0"/>
          </a:p>
          <a:p>
            <a:r>
              <a:rPr lang="ru-RU" sz="1600" b="1" dirty="0" err="1" smtClean="0"/>
              <a:t>Тефлон</a:t>
            </a:r>
            <a:r>
              <a:rPr lang="ru-RU" sz="1600" b="1" dirty="0" smtClean="0"/>
              <a:t> (FEP)</a:t>
            </a:r>
            <a:r>
              <a:rPr lang="ru-RU" sz="1600" dirty="0" smtClean="0"/>
              <a:t>. Достоинство канюли - низкий коэффициент поверхностного трения. За счет этого обеспечивается быстрая безболезненная пункция. Рекомендованные сроки нахождения в вене: 48 - 72 часа. Неустойчивые на изгиб (при нескольких повторных перегибах канюли возможен перелом канюли с её фрагментацией). ПВК из данного материала подходят для большинства случаев необходимости обеспечения надежного венозного доступа, особенно в условиях оказания скорой медицинской помощи. Торговые марки: </a:t>
            </a:r>
            <a:r>
              <a:rPr lang="ru-RU" sz="1600" dirty="0" err="1" smtClean="0"/>
              <a:t>Vasofix</a:t>
            </a:r>
            <a:r>
              <a:rPr lang="ru-RU" sz="1600" dirty="0" smtClean="0"/>
              <a:t>, </a:t>
            </a:r>
            <a:r>
              <a:rPr lang="ru-RU" sz="1600" dirty="0" err="1" smtClean="0"/>
              <a:t>Romed</a:t>
            </a:r>
            <a:r>
              <a:rPr lang="ru-RU" sz="1600" dirty="0" smtClean="0"/>
              <a:t>.</a:t>
            </a:r>
          </a:p>
          <a:p>
            <a:r>
              <a:rPr lang="ru-RU" sz="1600" b="1" dirty="0" smtClean="0"/>
              <a:t>Политетрафторэтилен (PTFE)</a:t>
            </a:r>
            <a:r>
              <a:rPr lang="ru-RU" sz="1600" dirty="0" smtClean="0"/>
              <a:t>. Низкий коэффициент поверхностного трения сочетается с несколько более лучшей гибкостью канюли. Рекомендованные сроки нахождения канюли в вене: 48 - 72 часа. Торговые марки: BD </a:t>
            </a:r>
            <a:r>
              <a:rPr lang="ru-RU" sz="1600" dirty="0" err="1" smtClean="0"/>
              <a:t>Venflon</a:t>
            </a:r>
            <a:r>
              <a:rPr lang="ru-RU" sz="1600" dirty="0" smtClean="0"/>
              <a:t>, BD </a:t>
            </a:r>
            <a:r>
              <a:rPr lang="ru-RU" sz="1600" dirty="0" err="1" smtClean="0"/>
              <a:t>Neoflon</a:t>
            </a:r>
            <a:r>
              <a:rPr lang="ru-RU" sz="1600" dirty="0" smtClean="0"/>
              <a:t>, KDM.</a:t>
            </a:r>
          </a:p>
          <a:p>
            <a:r>
              <a:rPr lang="ru-RU" sz="1600" b="1" dirty="0" smtClean="0"/>
              <a:t>Полиуретан</a:t>
            </a:r>
            <a:r>
              <a:rPr lang="ru-RU" sz="1600" dirty="0" smtClean="0"/>
              <a:t>. Очень мягкий, термопластичный материал. За счет этих качеств наиболее бережно взаимодействует с внутренней стенкой вены, </a:t>
            </a:r>
            <a:r>
              <a:rPr lang="ru-RU" sz="1600" dirty="0" err="1" smtClean="0"/>
              <a:t>минимизируя</a:t>
            </a:r>
            <a:r>
              <a:rPr lang="ru-RU" sz="1600" dirty="0" smtClean="0"/>
              <a:t> таким образом риск развития механического флебита. Однако, если температура окружающей среды приближается к температуре тела (лето, отделения для новорожденных, длительное нахождение канюли перед установкой в кармане), мягкость материала катетера может препятствовать удобной его установке - катетер при пункции кожи "играет в гармошку". Для профилактики данной проблемы все производители, выпускающие ПВК из данного материала и особенно поставляющие его в страны с жарким климатом рекомендуют перед постановкой поместить ПВК на несколько минут в холодильник: материал при охлаждении станет твердым, а после установки приобретет необходимую мягкость. Рекомендуемые сроки нахождения в вене ПВК из полиуретана: 48 - 72 часа. Полиуретан не обладает настолько гладкой поверхностью как </a:t>
            </a:r>
            <a:r>
              <a:rPr lang="ru-RU" sz="1600" dirty="0" err="1" smtClean="0"/>
              <a:t>тефлоны</a:t>
            </a:r>
            <a:r>
              <a:rPr lang="ru-RU" sz="1600" dirty="0" smtClean="0"/>
              <a:t> и в связи с этим шанс образования тромба на данном ПВК выше чем на </a:t>
            </a:r>
            <a:r>
              <a:rPr lang="ru-RU" sz="1600" dirty="0" err="1" smtClean="0"/>
              <a:t>тефлоновом</a:t>
            </a:r>
            <a:r>
              <a:rPr lang="ru-RU" sz="1600" dirty="0" smtClean="0"/>
              <a:t>. Торговые марки: </a:t>
            </a:r>
            <a:r>
              <a:rPr lang="ru-RU" sz="1600" dirty="0" err="1" smtClean="0"/>
              <a:t>Delta</a:t>
            </a:r>
            <a:r>
              <a:rPr lang="ru-RU" sz="1600" dirty="0" smtClean="0"/>
              <a:t> </a:t>
            </a:r>
            <a:r>
              <a:rPr lang="ru-RU" sz="1600" dirty="0" err="1" smtClean="0"/>
              <a:t>Ven</a:t>
            </a:r>
            <a:r>
              <a:rPr lang="ru-RU" sz="1600" dirty="0" smtClean="0"/>
              <a:t>.</a:t>
            </a:r>
          </a:p>
          <a:p>
            <a:r>
              <a:rPr lang="ru-RU" sz="1600" b="1" dirty="0" err="1" smtClean="0"/>
              <a:t>Виалон</a:t>
            </a:r>
            <a:r>
              <a:rPr lang="ru-RU" sz="1600" dirty="0" smtClean="0"/>
              <a:t> (BD </a:t>
            </a:r>
            <a:r>
              <a:rPr lang="ru-RU" sz="1600" dirty="0" err="1" smtClean="0"/>
              <a:t>Vialon</a:t>
            </a:r>
            <a:r>
              <a:rPr lang="ru-RU" sz="1600" dirty="0" smtClean="0"/>
              <a:t>™). Одна из форм полиуретана. За счет специальной обработки поверхность катетера очень гладкая, в отличие от обычного полиуретана. За счет последнего риск образования тромба на ПВК не превышает риск образования тромба на катетере из </a:t>
            </a:r>
            <a:r>
              <a:rPr lang="ru-RU" sz="1600" dirty="0" err="1" smtClean="0"/>
              <a:t>тефлонов</a:t>
            </a:r>
            <a:r>
              <a:rPr lang="ru-RU" sz="1600" dirty="0" smtClean="0"/>
              <a:t>. </a:t>
            </a:r>
            <a:r>
              <a:rPr lang="ru-RU" sz="1600" dirty="0" err="1" smtClean="0"/>
              <a:t>Термопластичность</a:t>
            </a:r>
            <a:r>
              <a:rPr lang="ru-RU" sz="1600" dirty="0" smtClean="0"/>
              <a:t> аналогична полиуретану. Рекомендованные сроки нахождения в вене: 72 часа (в некоторых печатных изданиях указаны более длительные сроки рекомендованные по нахождению ПВК из данного материала в вене, однако в материалах завода-производителя указываются сроки до 72 часов). Применение данного материала существенно снижает риск таких осложнений как механический флебит и инфильтрация. Канюли из данного материала рекомендованы для применения в педиатрии, а также у пациентов с хрупкими </a:t>
            </a:r>
            <a:r>
              <a:rPr lang="ru-RU" sz="1600" dirty="0" err="1" smtClean="0"/>
              <a:t>склерозированными</a:t>
            </a:r>
            <a:r>
              <a:rPr lang="ru-RU" sz="1600" dirty="0" smtClean="0"/>
              <a:t> венами. Торговые марки: BD </a:t>
            </a:r>
            <a:r>
              <a:rPr lang="ru-RU" sz="1600" dirty="0" err="1" smtClean="0"/>
              <a:t>Venflon</a:t>
            </a:r>
            <a:r>
              <a:rPr lang="ru-RU" sz="1600" dirty="0" smtClean="0"/>
              <a:t> </a:t>
            </a:r>
            <a:r>
              <a:rPr lang="ru-RU" sz="1600" dirty="0" err="1" smtClean="0"/>
              <a:t>Pro</a:t>
            </a:r>
            <a:r>
              <a:rPr lang="ru-RU" sz="1600" dirty="0" smtClean="0"/>
              <a:t>, BD </a:t>
            </a:r>
            <a:r>
              <a:rPr lang="ru-RU" sz="1600" dirty="0" err="1" smtClean="0"/>
              <a:t>Insyte</a:t>
            </a:r>
            <a:r>
              <a:rPr lang="ru-RU" sz="1600" dirty="0" smtClean="0"/>
              <a:t>, BD </a:t>
            </a:r>
            <a:r>
              <a:rPr lang="ru-RU" sz="1600" dirty="0" err="1" smtClean="0"/>
              <a:t>Adsyte</a:t>
            </a:r>
            <a:r>
              <a:rPr lang="ru-RU" sz="1600" dirty="0" smtClean="0"/>
              <a:t> (данный материал для является собственной разработкой компании BD, поэтому из </a:t>
            </a:r>
            <a:r>
              <a:rPr lang="ru-RU" sz="1600" dirty="0" err="1" smtClean="0"/>
              <a:t>виалона</a:t>
            </a:r>
            <a:r>
              <a:rPr lang="ru-RU" sz="1600" dirty="0" smtClean="0"/>
              <a:t> производятся ПВК только данного производителя).</a:t>
            </a:r>
          </a:p>
          <a:p>
            <a:r>
              <a:rPr lang="ru-RU" sz="1600" dirty="0" smtClean="0"/>
              <a:t>Таким образом, определив по упаковке материал из которого изготовлена канюля, медицинская сестра может спрогнозировать предстоящие трудности, при </a:t>
            </a:r>
            <a:r>
              <a:rPr lang="ru-RU" sz="1600" dirty="0" err="1" smtClean="0"/>
              <a:t>канюляции</a:t>
            </a:r>
            <a:r>
              <a:rPr lang="ru-RU" sz="1600" dirty="0" smtClean="0"/>
              <a:t> и предполагаемый срок нахождения канюли в вене или подобрать необходимый ПВК под потребности пациента и плана предстоящего лечения.</a:t>
            </a:r>
          </a:p>
          <a:p>
            <a:endParaRPr lang="ru-RU" dirty="0" smtClean="0"/>
          </a:p>
        </p:txBody>
      </p:sp>
      <p:sp>
        <p:nvSpPr>
          <p:cNvPr id="10547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6C3296-29C5-4663-9EAD-120144E6E32A}" type="slidenum">
              <a:rPr lang="ru-RU" smtClean="0"/>
              <a:pPr/>
              <a:t>8</a:t>
            </a:fld>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Образ слайда 1"/>
          <p:cNvSpPr>
            <a:spLocks noGrp="1" noRot="1" noChangeAspect="1" noTextEdit="1"/>
          </p:cNvSpPr>
          <p:nvPr>
            <p:ph type="sldImg"/>
          </p:nvPr>
        </p:nvSpPr>
        <p:spPr bwMode="auto">
          <a:noFill/>
          <a:ln>
            <a:solidFill>
              <a:srgbClr val="000000"/>
            </a:solidFill>
            <a:miter lim="800000"/>
            <a:headEnd/>
            <a:tailEnd/>
          </a:ln>
        </p:spPr>
      </p:sp>
      <p:sp>
        <p:nvSpPr>
          <p:cNvPr id="105475" name="Заметки 2"/>
          <p:cNvSpPr>
            <a:spLocks noGrp="1"/>
          </p:cNvSpPr>
          <p:nvPr>
            <p:ph type="body" idx="1"/>
          </p:nvPr>
        </p:nvSpPr>
        <p:spPr bwMode="auto">
          <a:noFill/>
        </p:spPr>
        <p:txBody>
          <a:bodyPr wrap="square" numCol="1" anchor="t" anchorCtr="0" compatLnSpc="1">
            <a:prstTxWarp prst="textNoShape">
              <a:avLst/>
            </a:prstTxWarp>
          </a:bodyPr>
          <a:lstStyle/>
          <a:p>
            <a:r>
              <a:rPr lang="ru-RU" dirty="0" smtClean="0"/>
              <a:t>Размер ПВК определяется в G (</a:t>
            </a:r>
            <a:r>
              <a:rPr lang="ru-RU" dirty="0" err="1" smtClean="0"/>
              <a:t>гейчах</a:t>
            </a:r>
            <a:r>
              <a:rPr lang="ru-RU" dirty="0" smtClean="0"/>
              <a:t>). В соответствии с размерами производится цветовая маркировка ПВК, единая для всех производителей, которые соблюдают стандарты. Данная  величина обратно пропорциональна диаметру, т.е. чем больше G тем тоньше ПВК.</a:t>
            </a:r>
          </a:p>
          <a:p>
            <a:r>
              <a:rPr lang="ru-RU" dirty="0" smtClean="0"/>
              <a:t>Для каждого размера ПВК существует своя область применения. Через тонкие ПВК плохо проходят вязкие жидкости и </a:t>
            </a:r>
            <a:r>
              <a:rPr lang="ru-RU" dirty="0" err="1" smtClean="0"/>
              <a:t>эритроцитарная</a:t>
            </a:r>
            <a:r>
              <a:rPr lang="ru-RU" dirty="0" smtClean="0"/>
              <a:t> масса. Размеры ПВК в G, мм и соответственно области применения приведены в следующей таблице.</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Обратите внимание, что препараты крови (</a:t>
            </a:r>
            <a:r>
              <a:rPr lang="ru-RU" dirty="0" err="1" smtClean="0"/>
              <a:t>эритроцитарная</a:t>
            </a:r>
            <a:r>
              <a:rPr lang="ru-RU" dirty="0" smtClean="0"/>
              <a:t> масса) рекомендовано переливать через ПВК от 18G (зеленого цвета) и толще. Через более тонкие размеры инфузия с затруднительна и требует применения дополнительных мероприятий для обеспечения необходимой скорости инфузии. В том случае, если пациент готовиться к оперативному вмешательству и трудно предсказать необходимость трансфузии эритроцитарной массы, рекомендуется использовать </a:t>
            </a:r>
            <a:r>
              <a:rPr lang="ru-RU" sz="1200" kern="1200" dirty="0" smtClean="0">
                <a:solidFill>
                  <a:schemeClr val="tx1"/>
                </a:solidFill>
                <a:latin typeface="+mn-lt"/>
                <a:ea typeface="+mn-ea"/>
                <a:cs typeface="+mn-cs"/>
              </a:rPr>
              <a:t>ПВК 18G (зеленого цвета) - самый тонкий из тех размеров, которые обеспечивают нормальную скорость препаратов крови.</a:t>
            </a:r>
            <a:r>
              <a:rPr lang="ru-RU" dirty="0" smtClean="0"/>
              <a:t> Таким образом, исходя из необходимой скорости предстоящей инфузии и состояния вен пациента возможно подобрать необходимый размер ПВК.</a:t>
            </a:r>
          </a:p>
          <a:p>
            <a:endParaRPr lang="ru-RU" dirty="0" smtClean="0"/>
          </a:p>
        </p:txBody>
      </p:sp>
      <p:sp>
        <p:nvSpPr>
          <p:cNvPr id="10547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6C3296-29C5-4663-9EAD-120144E6E32A}" type="slidenum">
              <a:rPr lang="ru-RU" smtClean="0"/>
              <a:pPr/>
              <a:t>9</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D14F3D2-D16F-4F4F-9F70-1C72F4B04A4A}" type="datetimeFigureOut">
              <a:rPr lang="ru-RU" smtClean="0"/>
              <a:pPr/>
              <a:t>16.02.2017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C7AEA3-8A37-4930-8972-7A80B6B505E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D14F3D2-D16F-4F4F-9F70-1C72F4B04A4A}" type="datetimeFigureOut">
              <a:rPr lang="ru-RU" smtClean="0"/>
              <a:pPr/>
              <a:t>16.02.2017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C7AEA3-8A37-4930-8972-7A80B6B505E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D14F3D2-D16F-4F4F-9F70-1C72F4B04A4A}" type="datetimeFigureOut">
              <a:rPr lang="ru-RU" smtClean="0"/>
              <a:pPr/>
              <a:t>16.02.2017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C7AEA3-8A37-4930-8972-7A80B6B505E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D14F3D2-D16F-4F4F-9F70-1C72F4B04A4A}" type="datetimeFigureOut">
              <a:rPr lang="ru-RU" smtClean="0"/>
              <a:pPr/>
              <a:t>16.02.2017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C7AEA3-8A37-4930-8972-7A80B6B505E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D14F3D2-D16F-4F4F-9F70-1C72F4B04A4A}" type="datetimeFigureOut">
              <a:rPr lang="ru-RU" smtClean="0"/>
              <a:pPr/>
              <a:t>16.02.2017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C7AEA3-8A37-4930-8972-7A80B6B505E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D14F3D2-D16F-4F4F-9F70-1C72F4B04A4A}" type="datetimeFigureOut">
              <a:rPr lang="ru-RU" smtClean="0"/>
              <a:pPr/>
              <a:t>16.02.2017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EC7AEA3-8A37-4930-8972-7A80B6B505E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D14F3D2-D16F-4F4F-9F70-1C72F4B04A4A}" type="datetimeFigureOut">
              <a:rPr lang="ru-RU" smtClean="0"/>
              <a:pPr/>
              <a:t>16.02.2017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EC7AEA3-8A37-4930-8972-7A80B6B505E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D14F3D2-D16F-4F4F-9F70-1C72F4B04A4A}" type="datetimeFigureOut">
              <a:rPr lang="ru-RU" smtClean="0"/>
              <a:pPr/>
              <a:t>16.02.2017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EC7AEA3-8A37-4930-8972-7A80B6B505E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D14F3D2-D16F-4F4F-9F70-1C72F4B04A4A}" type="datetimeFigureOut">
              <a:rPr lang="ru-RU" smtClean="0"/>
              <a:pPr/>
              <a:t>16.02.2017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EC7AEA3-8A37-4930-8972-7A80B6B505E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D14F3D2-D16F-4F4F-9F70-1C72F4B04A4A}" type="datetimeFigureOut">
              <a:rPr lang="ru-RU" smtClean="0"/>
              <a:pPr/>
              <a:t>16.02.2017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EC7AEA3-8A37-4930-8972-7A80B6B505E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D14F3D2-D16F-4F4F-9F70-1C72F4B04A4A}" type="datetimeFigureOut">
              <a:rPr lang="ru-RU" smtClean="0"/>
              <a:pPr/>
              <a:t>16.02.2017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EC7AEA3-8A37-4930-8972-7A80B6B505E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14F3D2-D16F-4F4F-9F70-1C72F4B04A4A}" type="datetimeFigureOut">
              <a:rPr lang="ru-RU" smtClean="0"/>
              <a:pPr/>
              <a:t>16.02.2017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C7AEA3-8A37-4930-8972-7A80B6B505E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wmf"/><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8.jpeg"/></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0.gif"/></Relationships>
</file>

<file path=ppt/slides/_rels/slide3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3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3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57.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0.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87.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786058"/>
            <a:ext cx="9144000" cy="2031325"/>
          </a:xfrm>
          <a:prstGeom prst="rect">
            <a:avLst/>
          </a:prstGeom>
          <a:noFill/>
        </p:spPr>
        <p:txBody>
          <a:bodyPr wrap="square" rtlCol="0">
            <a:spAutoFit/>
          </a:bodyPr>
          <a:lstStyle/>
          <a:p>
            <a:pPr algn="ctr">
              <a:lnSpc>
                <a:spcPct val="150000"/>
              </a:lnSpc>
            </a:pPr>
            <a:r>
              <a:rPr lang="ru-RU" sz="2800" dirty="0" smtClean="0"/>
              <a:t>Современные аспекты безопасности</a:t>
            </a:r>
          </a:p>
          <a:p>
            <a:pPr algn="ctr">
              <a:lnSpc>
                <a:spcPct val="150000"/>
              </a:lnSpc>
            </a:pPr>
            <a:r>
              <a:rPr lang="ru-RU" sz="2800" dirty="0" smtClean="0"/>
              <a:t> катетеризации и поддержания</a:t>
            </a:r>
          </a:p>
          <a:p>
            <a:pPr algn="ctr">
              <a:lnSpc>
                <a:spcPct val="150000"/>
              </a:lnSpc>
            </a:pPr>
            <a:r>
              <a:rPr lang="ru-RU" sz="2800" dirty="0" smtClean="0"/>
              <a:t> венозного доступа </a:t>
            </a:r>
            <a:endParaRPr lang="ru-RU" sz="2800" dirty="0"/>
          </a:p>
        </p:txBody>
      </p:sp>
      <p:pic>
        <p:nvPicPr>
          <p:cNvPr id="1028" name="Picture 4" descr="C:\Users\user\Documents\ЧИЖ\image002_03.jpg"/>
          <p:cNvPicPr>
            <a:picLocks noChangeAspect="1" noChangeArrowheads="1"/>
          </p:cNvPicPr>
          <p:nvPr/>
        </p:nvPicPr>
        <p:blipFill>
          <a:blip r:embed="rId3" cstate="print"/>
          <a:srcRect/>
          <a:stretch>
            <a:fillRect/>
          </a:stretch>
        </p:blipFill>
        <p:spPr bwMode="auto">
          <a:xfrm>
            <a:off x="251520" y="764703"/>
            <a:ext cx="2177340" cy="1842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9" name="Picture 5" descr="C:\Users\user\Documents\ЧИЖ\%20_1_~1.PNG"/>
          <p:cNvPicPr>
            <a:picLocks noChangeAspect="1" noChangeArrowheads="1"/>
          </p:cNvPicPr>
          <p:nvPr/>
        </p:nvPicPr>
        <p:blipFill>
          <a:blip r:embed="rId4" cstate="print"/>
          <a:srcRect/>
          <a:stretch>
            <a:fillRect/>
          </a:stretch>
        </p:blipFill>
        <p:spPr bwMode="auto">
          <a:xfrm>
            <a:off x="6719704" y="764704"/>
            <a:ext cx="2188733" cy="17356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Box 10"/>
          <p:cNvSpPr txBox="1"/>
          <p:nvPr/>
        </p:nvSpPr>
        <p:spPr>
          <a:xfrm>
            <a:off x="0" y="0"/>
            <a:ext cx="9144000" cy="646331"/>
          </a:xfrm>
          <a:prstGeom prst="rect">
            <a:avLst/>
          </a:prstGeom>
          <a:noFill/>
        </p:spPr>
        <p:txBody>
          <a:bodyPr wrap="square" rtlCol="0">
            <a:spAutoFit/>
          </a:bodyPr>
          <a:lstStyle/>
          <a:p>
            <a:pPr algn="ctr"/>
            <a:r>
              <a:rPr lang="ru-RU" sz="3600" dirty="0" smtClean="0">
                <a:latin typeface="Times New Roman" pitchFamily="18" charset="0"/>
                <a:cs typeface="Times New Roman" pitchFamily="18" charset="0"/>
              </a:rPr>
              <a:t>Институт Хирургии им А.В. Вишневского</a:t>
            </a:r>
            <a:endParaRPr lang="ru-RU"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0" y="0"/>
            <a:ext cx="9144000" cy="90872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sz="4000" dirty="0"/>
          </a:p>
        </p:txBody>
      </p:sp>
      <p:pic>
        <p:nvPicPr>
          <p:cNvPr id="44046" name="Picture 14" descr="F:\КАИ\Типы катетеров\procedure_ports2.jpg"/>
          <p:cNvPicPr>
            <a:picLocks noChangeAspect="1" noChangeArrowheads="1"/>
          </p:cNvPicPr>
          <p:nvPr/>
        </p:nvPicPr>
        <p:blipFill>
          <a:blip r:embed="rId3" cstate="print"/>
          <a:srcRect/>
          <a:stretch>
            <a:fillRect/>
          </a:stretch>
        </p:blipFill>
        <p:spPr bwMode="auto">
          <a:xfrm>
            <a:off x="4572000" y="3861048"/>
            <a:ext cx="4320480" cy="2664296"/>
          </a:xfrm>
          <a:prstGeom prst="rect">
            <a:avLst/>
          </a:prstGeom>
          <a:ln>
            <a:noFill/>
          </a:ln>
          <a:effectLst>
            <a:softEdge rad="112500"/>
          </a:effectLst>
        </p:spPr>
      </p:pic>
      <p:sp>
        <p:nvSpPr>
          <p:cNvPr id="8195" name="Заголовок 1"/>
          <p:cNvSpPr>
            <a:spLocks noGrp="1"/>
          </p:cNvSpPr>
          <p:nvPr>
            <p:ph type="title"/>
          </p:nvPr>
        </p:nvSpPr>
        <p:spPr>
          <a:xfrm>
            <a:off x="0" y="0"/>
            <a:ext cx="9144000" cy="874713"/>
          </a:xfrm>
        </p:spPr>
        <p:txBody>
          <a:bodyPr>
            <a:normAutofit/>
          </a:bodyPr>
          <a:lstStyle/>
          <a:p>
            <a:pPr algn="ctr"/>
            <a:r>
              <a:rPr lang="ru-RU" sz="4000" dirty="0" smtClean="0">
                <a:solidFill>
                  <a:schemeClr val="bg1"/>
                </a:solidFill>
              </a:rPr>
              <a:t>Типы центральных катетеров</a:t>
            </a:r>
          </a:p>
        </p:txBody>
      </p:sp>
      <p:pic>
        <p:nvPicPr>
          <p:cNvPr id="44034" name="Picture 2" descr="http://img.industry-medical.com/file/6a811865-842d-4b7b-a14a-629f35499f41/central-venous-catheter.jpg"/>
          <p:cNvPicPr>
            <a:picLocks noChangeAspect="1" noChangeArrowheads="1"/>
          </p:cNvPicPr>
          <p:nvPr/>
        </p:nvPicPr>
        <p:blipFill>
          <a:blip r:embed="rId4" cstate="print"/>
          <a:srcRect/>
          <a:stretch>
            <a:fillRect/>
          </a:stretch>
        </p:blipFill>
        <p:spPr bwMode="auto">
          <a:xfrm>
            <a:off x="0" y="980728"/>
            <a:ext cx="4644008" cy="2563234"/>
          </a:xfrm>
          <a:prstGeom prst="rect">
            <a:avLst/>
          </a:prstGeom>
          <a:ln>
            <a:noFill/>
          </a:ln>
          <a:effectLst>
            <a:softEdge rad="112500"/>
          </a:effectLst>
        </p:spPr>
      </p:pic>
      <p:sp>
        <p:nvSpPr>
          <p:cNvPr id="8197" name="TextBox 4"/>
          <p:cNvSpPr txBox="1">
            <a:spLocks noChangeArrowheads="1"/>
          </p:cNvSpPr>
          <p:nvPr/>
        </p:nvSpPr>
        <p:spPr bwMode="auto">
          <a:xfrm>
            <a:off x="250825" y="3357563"/>
            <a:ext cx="4321175" cy="646112"/>
          </a:xfrm>
          <a:prstGeom prst="rect">
            <a:avLst/>
          </a:prstGeom>
          <a:noFill/>
          <a:ln w="9525">
            <a:noFill/>
            <a:miter lim="800000"/>
            <a:headEnd/>
            <a:tailEnd/>
          </a:ln>
        </p:spPr>
        <p:txBody>
          <a:bodyPr>
            <a:spAutoFit/>
          </a:bodyPr>
          <a:lstStyle/>
          <a:p>
            <a:pPr algn="ctr"/>
            <a:r>
              <a:rPr lang="ru-RU"/>
              <a:t>Центральный венозный </a:t>
            </a:r>
          </a:p>
          <a:p>
            <a:pPr algn="ctr"/>
            <a:r>
              <a:rPr lang="ru-RU"/>
              <a:t>катетер</a:t>
            </a:r>
          </a:p>
        </p:txBody>
      </p:sp>
      <p:pic>
        <p:nvPicPr>
          <p:cNvPr id="44036" name="Picture 4" descr="Permcath (tunneled)"/>
          <p:cNvPicPr>
            <a:picLocks noChangeAspect="1" noChangeArrowheads="1"/>
          </p:cNvPicPr>
          <p:nvPr/>
        </p:nvPicPr>
        <p:blipFill>
          <a:blip r:embed="rId5" cstate="print"/>
          <a:srcRect/>
          <a:stretch>
            <a:fillRect/>
          </a:stretch>
        </p:blipFill>
        <p:spPr bwMode="auto">
          <a:xfrm>
            <a:off x="4572000" y="1052736"/>
            <a:ext cx="4320480" cy="2520280"/>
          </a:xfrm>
          <a:prstGeom prst="rect">
            <a:avLst/>
          </a:prstGeom>
          <a:ln>
            <a:noFill/>
          </a:ln>
          <a:effectLst>
            <a:softEdge rad="112500"/>
          </a:effectLst>
        </p:spPr>
      </p:pic>
      <p:sp>
        <p:nvSpPr>
          <p:cNvPr id="8199" name="TextBox 6"/>
          <p:cNvSpPr txBox="1">
            <a:spLocks noChangeArrowheads="1"/>
          </p:cNvSpPr>
          <p:nvPr/>
        </p:nvSpPr>
        <p:spPr bwMode="auto">
          <a:xfrm>
            <a:off x="4643438" y="3429000"/>
            <a:ext cx="4105275" cy="369888"/>
          </a:xfrm>
          <a:prstGeom prst="rect">
            <a:avLst/>
          </a:prstGeom>
          <a:noFill/>
          <a:ln w="9525">
            <a:noFill/>
            <a:miter lim="800000"/>
            <a:headEnd/>
            <a:tailEnd/>
          </a:ln>
        </p:spPr>
        <p:txBody>
          <a:bodyPr>
            <a:spAutoFit/>
          </a:bodyPr>
          <a:lstStyle/>
          <a:p>
            <a:pPr algn="ctr"/>
            <a:r>
              <a:rPr lang="ru-RU"/>
              <a:t>Туннельный катетер</a:t>
            </a:r>
          </a:p>
        </p:txBody>
      </p:sp>
      <p:pic>
        <p:nvPicPr>
          <p:cNvPr id="44038" name="Picture 6" descr="http://www.healthsystem.virginia.edu/Internet/Anesthesiology-Elective/images/PAcathconnected.jpg"/>
          <p:cNvPicPr>
            <a:picLocks noChangeAspect="1" noChangeArrowheads="1"/>
          </p:cNvPicPr>
          <p:nvPr/>
        </p:nvPicPr>
        <p:blipFill>
          <a:blip r:embed="rId6" cstate="print"/>
          <a:srcRect/>
          <a:stretch>
            <a:fillRect/>
          </a:stretch>
        </p:blipFill>
        <p:spPr bwMode="auto">
          <a:xfrm>
            <a:off x="251520" y="3933056"/>
            <a:ext cx="4248472" cy="2562224"/>
          </a:xfrm>
          <a:prstGeom prst="rect">
            <a:avLst/>
          </a:prstGeom>
          <a:ln>
            <a:noFill/>
          </a:ln>
          <a:effectLst>
            <a:softEdge rad="112500"/>
          </a:effectLst>
        </p:spPr>
      </p:pic>
      <p:sp>
        <p:nvSpPr>
          <p:cNvPr id="8201" name="TextBox 8"/>
          <p:cNvSpPr txBox="1">
            <a:spLocks noChangeArrowheads="1"/>
          </p:cNvSpPr>
          <p:nvPr/>
        </p:nvSpPr>
        <p:spPr bwMode="auto">
          <a:xfrm>
            <a:off x="323850" y="6453188"/>
            <a:ext cx="3743325" cy="369887"/>
          </a:xfrm>
          <a:prstGeom prst="rect">
            <a:avLst/>
          </a:prstGeom>
          <a:noFill/>
          <a:ln w="9525">
            <a:noFill/>
            <a:miter lim="800000"/>
            <a:headEnd/>
            <a:tailEnd/>
          </a:ln>
        </p:spPr>
        <p:txBody>
          <a:bodyPr>
            <a:spAutoFit/>
          </a:bodyPr>
          <a:lstStyle/>
          <a:p>
            <a:pPr algn="ctr"/>
            <a:r>
              <a:rPr lang="ru-RU"/>
              <a:t>Для инвазивного мониторинга</a:t>
            </a:r>
          </a:p>
        </p:txBody>
      </p:sp>
      <p:pic>
        <p:nvPicPr>
          <p:cNvPr id="44040" name="Picture 8" descr="http://www.contract-medical.com/wp-content/uploads/2008/05/pulsion2.jpg"/>
          <p:cNvPicPr>
            <a:picLocks noChangeAspect="1" noChangeArrowheads="1"/>
          </p:cNvPicPr>
          <p:nvPr/>
        </p:nvPicPr>
        <p:blipFill>
          <a:blip r:embed="rId7" cstate="print"/>
          <a:srcRect/>
          <a:stretch>
            <a:fillRect/>
          </a:stretch>
        </p:blipFill>
        <p:spPr bwMode="auto">
          <a:xfrm>
            <a:off x="684213" y="4005263"/>
            <a:ext cx="3095625" cy="2376487"/>
          </a:xfrm>
          <a:prstGeom prst="rect">
            <a:avLst/>
          </a:prstGeom>
          <a:ln>
            <a:noFill/>
          </a:ln>
          <a:effectLst>
            <a:outerShdw blurRad="190500" algn="tl" rotWithShape="0">
              <a:srgbClr val="000000">
                <a:alpha val="70000"/>
              </a:srgbClr>
            </a:outerShdw>
          </a:effectLst>
        </p:spPr>
      </p:pic>
      <p:pic>
        <p:nvPicPr>
          <p:cNvPr id="44044" name="Picture 12" descr="http://www.gelio-a.ru/img/gelio-a_ru/cel3.jpg"/>
          <p:cNvPicPr>
            <a:picLocks noChangeAspect="1" noChangeArrowheads="1"/>
          </p:cNvPicPr>
          <p:nvPr/>
        </p:nvPicPr>
        <p:blipFill>
          <a:blip r:embed="rId8" cstate="print"/>
          <a:srcRect/>
          <a:stretch>
            <a:fillRect/>
          </a:stretch>
        </p:blipFill>
        <p:spPr bwMode="auto">
          <a:xfrm>
            <a:off x="4716463" y="4005263"/>
            <a:ext cx="4032250" cy="2447925"/>
          </a:xfrm>
          <a:prstGeom prst="rect">
            <a:avLst/>
          </a:prstGeom>
          <a:noFill/>
          <a:ln w="9525">
            <a:noFill/>
            <a:miter lim="800000"/>
            <a:headEnd/>
            <a:tailEnd/>
          </a:ln>
        </p:spPr>
      </p:pic>
      <p:pic>
        <p:nvPicPr>
          <p:cNvPr id="44042" name="Picture 10" descr="mediport"/>
          <p:cNvPicPr>
            <a:picLocks noChangeAspect="1" noChangeArrowheads="1"/>
          </p:cNvPicPr>
          <p:nvPr/>
        </p:nvPicPr>
        <p:blipFill>
          <a:blip r:embed="rId9" cstate="print"/>
          <a:srcRect/>
          <a:stretch>
            <a:fillRect/>
          </a:stretch>
        </p:blipFill>
        <p:spPr bwMode="auto">
          <a:xfrm>
            <a:off x="5508625" y="4005263"/>
            <a:ext cx="2308225" cy="2447925"/>
          </a:xfrm>
          <a:prstGeom prst="rect">
            <a:avLst/>
          </a:prstGeom>
          <a:noFill/>
          <a:ln w="9525">
            <a:noFill/>
            <a:miter lim="800000"/>
            <a:headEnd/>
            <a:tailEnd/>
          </a:ln>
        </p:spPr>
      </p:pic>
      <p:sp>
        <p:nvSpPr>
          <p:cNvPr id="8205" name="TextBox 14"/>
          <p:cNvSpPr txBox="1">
            <a:spLocks noChangeArrowheads="1"/>
          </p:cNvSpPr>
          <p:nvPr/>
        </p:nvSpPr>
        <p:spPr bwMode="auto">
          <a:xfrm>
            <a:off x="4787900" y="6453188"/>
            <a:ext cx="3744913" cy="369887"/>
          </a:xfrm>
          <a:prstGeom prst="rect">
            <a:avLst/>
          </a:prstGeom>
          <a:noFill/>
          <a:ln w="9525">
            <a:noFill/>
            <a:miter lim="800000"/>
            <a:headEnd/>
            <a:tailEnd/>
          </a:ln>
        </p:spPr>
        <p:txBody>
          <a:bodyPr>
            <a:spAutoFit/>
          </a:bodyPr>
          <a:lstStyle/>
          <a:p>
            <a:pPr algn="ctr"/>
            <a:r>
              <a:rPr lang="ru-RU"/>
              <a:t>Имплантационный порт</a:t>
            </a:r>
          </a:p>
        </p:txBody>
      </p:sp>
      <p:pic>
        <p:nvPicPr>
          <p:cNvPr id="44045" name="Picture 13" descr="F:\КАИ\Типы катетеров\T8_A.jpg"/>
          <p:cNvPicPr>
            <a:picLocks noChangeAspect="1" noChangeArrowheads="1"/>
          </p:cNvPicPr>
          <p:nvPr/>
        </p:nvPicPr>
        <p:blipFill>
          <a:blip r:embed="rId10" cstate="print"/>
          <a:srcRect/>
          <a:stretch>
            <a:fillRect/>
          </a:stretch>
        </p:blipFill>
        <p:spPr bwMode="auto">
          <a:xfrm>
            <a:off x="5435600" y="1125538"/>
            <a:ext cx="2449513" cy="2374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4045"/>
                                        </p:tgtEl>
                                        <p:attrNameLst>
                                          <p:attrName>style.visibility</p:attrName>
                                        </p:attrNameLst>
                                      </p:cBhvr>
                                      <p:to>
                                        <p:strVal val="visible"/>
                                      </p:to>
                                    </p:set>
                                    <p:animEffect transition="in" filter="wipe(down)">
                                      <p:cBhvr>
                                        <p:cTn id="7" dur="1000"/>
                                        <p:tgtEl>
                                          <p:spTgt spid="440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4040"/>
                                        </p:tgtEl>
                                        <p:attrNameLst>
                                          <p:attrName>style.visibility</p:attrName>
                                        </p:attrNameLst>
                                      </p:cBhvr>
                                      <p:to>
                                        <p:strVal val="visible"/>
                                      </p:to>
                                    </p:set>
                                    <p:animEffect transition="in" filter="wipe(down)">
                                      <p:cBhvr>
                                        <p:cTn id="12" dur="500"/>
                                        <p:tgtEl>
                                          <p:spTgt spid="440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4044"/>
                                        </p:tgtEl>
                                        <p:attrNameLst>
                                          <p:attrName>style.visibility</p:attrName>
                                        </p:attrNameLst>
                                      </p:cBhvr>
                                      <p:to>
                                        <p:strVal val="visible"/>
                                      </p:to>
                                    </p:set>
                                    <p:animEffect transition="in" filter="wipe(down)">
                                      <p:cBhvr>
                                        <p:cTn id="17" dur="500"/>
                                        <p:tgtEl>
                                          <p:spTgt spid="4404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4042"/>
                                        </p:tgtEl>
                                        <p:attrNameLst>
                                          <p:attrName>style.visibility</p:attrName>
                                        </p:attrNameLst>
                                      </p:cBhvr>
                                      <p:to>
                                        <p:strVal val="visible"/>
                                      </p:to>
                                    </p:set>
                                    <p:animEffect transition="in" filter="wipe(down)">
                                      <p:cBhvr>
                                        <p:cTn id="22" dur="500"/>
                                        <p:tgtEl>
                                          <p:spTgt spid="44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90872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sz="4000" dirty="0"/>
          </a:p>
        </p:txBody>
      </p:sp>
      <p:sp>
        <p:nvSpPr>
          <p:cNvPr id="9218" name="Заголовок 1"/>
          <p:cNvSpPr>
            <a:spLocks noGrp="1"/>
          </p:cNvSpPr>
          <p:nvPr>
            <p:ph type="title"/>
          </p:nvPr>
        </p:nvSpPr>
        <p:spPr>
          <a:xfrm>
            <a:off x="0" y="1"/>
            <a:ext cx="9144000" cy="908720"/>
          </a:xfrm>
        </p:spPr>
        <p:txBody>
          <a:bodyPr>
            <a:normAutofit/>
          </a:bodyPr>
          <a:lstStyle/>
          <a:p>
            <a:pPr algn="ctr"/>
            <a:r>
              <a:rPr lang="ru-RU" sz="4000" dirty="0" smtClean="0">
                <a:solidFill>
                  <a:schemeClr val="bg1"/>
                </a:solidFill>
              </a:rPr>
              <a:t>Показания ЦВК</a:t>
            </a:r>
          </a:p>
        </p:txBody>
      </p:sp>
      <p:sp>
        <p:nvSpPr>
          <p:cNvPr id="9219" name="Содержимое 2"/>
          <p:cNvSpPr>
            <a:spLocks noGrp="1"/>
          </p:cNvSpPr>
          <p:nvPr>
            <p:ph idx="1"/>
          </p:nvPr>
        </p:nvSpPr>
        <p:spPr>
          <a:xfrm>
            <a:off x="323850" y="1052513"/>
            <a:ext cx="8280400" cy="5805487"/>
          </a:xfrm>
        </p:spPr>
        <p:txBody>
          <a:bodyPr/>
          <a:lstStyle/>
          <a:p>
            <a:pPr>
              <a:buFont typeface="Wingdings" pitchFamily="2" charset="2"/>
              <a:buChar char="Ø"/>
            </a:pPr>
            <a:r>
              <a:rPr lang="ru-RU" sz="2000" smtClean="0"/>
              <a:t>необходимость в длительной инфузионной терапии, парентерального питания, включающая в себя переливание концентрированных, гипертонических растворов;</a:t>
            </a:r>
          </a:p>
          <a:p>
            <a:pPr>
              <a:buFont typeface="Wingdings" pitchFamily="2" charset="2"/>
              <a:buChar char="Ø"/>
            </a:pPr>
            <a:r>
              <a:rPr lang="ru-RU" sz="2000" smtClean="0"/>
              <a:t>введение лекарственных препаратов пациентам, которые не могут принимать препараты орально, либо в случае необходимости быстрого и точного введения препарата в эффективной концентрации;</a:t>
            </a:r>
          </a:p>
          <a:p>
            <a:pPr>
              <a:buFont typeface="Wingdings" pitchFamily="2" charset="2"/>
              <a:buChar char="Ø"/>
            </a:pPr>
            <a:r>
              <a:rPr lang="ru-RU" sz="2000" smtClean="0"/>
              <a:t>осуществление частых курсов внутривенной терапии хроническим больным</a:t>
            </a:r>
          </a:p>
          <a:p>
            <a:pPr>
              <a:buFont typeface="Wingdings" pitchFamily="2" charset="2"/>
              <a:buChar char="Ø"/>
            </a:pPr>
            <a:r>
              <a:rPr lang="ru-RU" sz="2000" smtClean="0"/>
              <a:t>инвазивный мониторинг;</a:t>
            </a:r>
          </a:p>
          <a:p>
            <a:pPr>
              <a:buFont typeface="Wingdings" pitchFamily="2" charset="2"/>
              <a:buChar char="Ø"/>
            </a:pPr>
            <a:r>
              <a:rPr lang="ru-RU" sz="2000" smtClean="0"/>
              <a:t>забор крови для клинических исследований</a:t>
            </a:r>
          </a:p>
          <a:p>
            <a:pPr>
              <a:buFont typeface="Wingdings" pitchFamily="2" charset="2"/>
              <a:buChar char="Ø"/>
            </a:pPr>
            <a:r>
              <a:rPr lang="ru-RU" sz="2000" smtClean="0"/>
              <a:t>доступ в кровяное русло при неотложных состояниях;</a:t>
            </a:r>
          </a:p>
          <a:p>
            <a:pPr>
              <a:buFont typeface="Wingdings" pitchFamily="2" charset="2"/>
              <a:buChar char="Ø"/>
            </a:pPr>
            <a:r>
              <a:rPr lang="ru-RU" sz="2000" smtClean="0"/>
              <a:t>экстракорпоральные методы детоксикации, почечно-заместительная терапия (гемодиализ, гемофильтрация – сорбция, плазмаферез);</a:t>
            </a:r>
          </a:p>
          <a:p>
            <a:pPr>
              <a:buFont typeface="Wingdings" pitchFamily="2" charset="2"/>
              <a:buChar char="Ø"/>
            </a:pPr>
            <a:r>
              <a:rPr lang="ru-RU" sz="2000" smtClean="0"/>
              <a:t>длительные операции с большой кровопотерей;</a:t>
            </a:r>
          </a:p>
          <a:p>
            <a:pPr>
              <a:buFont typeface="Wingdings" pitchFamily="2" charset="2"/>
              <a:buChar char="Ø"/>
            </a:pPr>
            <a:r>
              <a:rPr lang="ru-RU" sz="2000" smtClean="0"/>
              <a:t>недоступность периферических вен для инфузионной терапии;</a:t>
            </a:r>
          </a:p>
          <a:p>
            <a:pPr>
              <a:buFont typeface="Wingdings" pitchFamily="2" charset="2"/>
              <a:buChar char="Ø"/>
            </a:pPr>
            <a:endParaRPr lang="ru-RU" sz="2000" smtClean="0"/>
          </a:p>
          <a:p>
            <a:pPr>
              <a:buFont typeface="Wingdings" pitchFamily="2" charset="2"/>
              <a:buChar char="Ø"/>
            </a:pPr>
            <a:endParaRPr lang="ru-RU" sz="2000" smtClean="0"/>
          </a:p>
          <a:p>
            <a:pPr>
              <a:buFont typeface="Wingdings" pitchFamily="2" charset="2"/>
              <a:buChar char="Ø"/>
            </a:pPr>
            <a:endParaRPr lang="ru-RU" smtClean="0"/>
          </a:p>
          <a:p>
            <a:endParaRPr lang="ru-RU" smtClean="0"/>
          </a:p>
        </p:txBody>
      </p:sp>
      <p:pic>
        <p:nvPicPr>
          <p:cNvPr id="7173" name="Picture 5" descr="F:\КАИ\показния это отсутствие периферических вен.pn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anim calcmode="lin" valueType="num">
                                      <p:cBhvr additive="base">
                                        <p:cTn id="7" dur="500" fill="hold"/>
                                        <p:tgtEl>
                                          <p:spTgt spid="7173"/>
                                        </p:tgtEl>
                                        <p:attrNameLst>
                                          <p:attrName>ppt_x</p:attrName>
                                        </p:attrNameLst>
                                      </p:cBhvr>
                                      <p:tavLst>
                                        <p:tav tm="0">
                                          <p:val>
                                            <p:strVal val="#ppt_x"/>
                                          </p:val>
                                        </p:tav>
                                        <p:tav tm="100000">
                                          <p:val>
                                            <p:strVal val="#ppt_x"/>
                                          </p:val>
                                        </p:tav>
                                      </p:tavLst>
                                    </p:anim>
                                    <p:anim calcmode="lin" valueType="num">
                                      <p:cBhvr additive="base">
                                        <p:cTn id="8" dur="500" fill="hold"/>
                                        <p:tgtEl>
                                          <p:spTgt spid="71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90872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sz="4000" dirty="0"/>
          </a:p>
        </p:txBody>
      </p:sp>
      <p:sp>
        <p:nvSpPr>
          <p:cNvPr id="10242" name="Заголовок 1"/>
          <p:cNvSpPr>
            <a:spLocks noGrp="1"/>
          </p:cNvSpPr>
          <p:nvPr>
            <p:ph type="title"/>
          </p:nvPr>
        </p:nvSpPr>
        <p:spPr>
          <a:xfrm>
            <a:off x="539552" y="0"/>
            <a:ext cx="8280400" cy="908720"/>
          </a:xfrm>
        </p:spPr>
        <p:txBody>
          <a:bodyPr>
            <a:normAutofit/>
          </a:bodyPr>
          <a:lstStyle/>
          <a:p>
            <a:pPr algn="ctr"/>
            <a:r>
              <a:rPr lang="ru-RU" sz="4000" dirty="0" smtClean="0">
                <a:solidFill>
                  <a:schemeClr val="bg1"/>
                </a:solidFill>
              </a:rPr>
              <a:t>Выбор типа катетера </a:t>
            </a:r>
          </a:p>
        </p:txBody>
      </p:sp>
      <p:sp>
        <p:nvSpPr>
          <p:cNvPr id="3" name="Содержимое 2"/>
          <p:cNvSpPr>
            <a:spLocks noGrp="1"/>
          </p:cNvSpPr>
          <p:nvPr>
            <p:ph idx="1"/>
          </p:nvPr>
        </p:nvSpPr>
        <p:spPr>
          <a:xfrm>
            <a:off x="0" y="1412875"/>
            <a:ext cx="9144000" cy="5445125"/>
          </a:xfrm>
        </p:spPr>
        <p:txBody>
          <a:bodyPr/>
          <a:lstStyle/>
          <a:p>
            <a:pPr lvl="1">
              <a:defRPr/>
            </a:pPr>
            <a:r>
              <a:rPr lang="ru-RU" sz="2400" dirty="0" smtClean="0"/>
              <a:t>Заболевание и тяжесть состояния пациента;</a:t>
            </a:r>
          </a:p>
          <a:p>
            <a:pPr lvl="1">
              <a:defRPr/>
            </a:pPr>
            <a:r>
              <a:rPr lang="ru-RU" sz="2400" dirty="0" smtClean="0"/>
              <a:t>Характер и длительность инфузионной терапии</a:t>
            </a:r>
          </a:p>
          <a:p>
            <a:pPr lvl="1" indent="540000">
              <a:buFont typeface="Wingdings" pitchFamily="2" charset="2"/>
              <a:buChar char="Ø"/>
              <a:defRPr/>
            </a:pPr>
            <a:r>
              <a:rPr lang="ru-RU" sz="2400" dirty="0" smtClean="0"/>
              <a:t>менее 5 дней: периферический катетер в </a:t>
            </a:r>
            <a:r>
              <a:rPr lang="ru-RU" sz="2400" i="1" dirty="0" smtClean="0"/>
              <a:t>соответствии</a:t>
            </a:r>
            <a:r>
              <a:rPr lang="ru-RU" sz="2400" dirty="0" smtClean="0"/>
              <a:t> с диаметром вены.</a:t>
            </a:r>
          </a:p>
          <a:p>
            <a:pPr lvl="1" indent="540000">
              <a:buFont typeface="Wingdings" pitchFamily="2" charset="2"/>
              <a:buChar char="Ø"/>
              <a:defRPr/>
            </a:pPr>
            <a:r>
              <a:rPr lang="ru-RU" sz="2400" dirty="0" smtClean="0"/>
              <a:t>5-10 дней: центральный венозный катетер.</a:t>
            </a:r>
          </a:p>
          <a:p>
            <a:pPr lvl="1" indent="540000">
              <a:buFont typeface="Wingdings" pitchFamily="2" charset="2"/>
              <a:buChar char="Ø"/>
              <a:defRPr/>
            </a:pPr>
            <a:r>
              <a:rPr lang="ru-RU" sz="2400" dirty="0" smtClean="0"/>
              <a:t>1-12 недель: центральный венозный катетер или туннельный катетер.</a:t>
            </a:r>
          </a:p>
          <a:p>
            <a:pPr lvl="1" indent="540000">
              <a:buFont typeface="Wingdings" pitchFamily="2" charset="2"/>
              <a:buChar char="Ø"/>
              <a:defRPr/>
            </a:pPr>
            <a:r>
              <a:rPr lang="ru-RU" sz="2400" dirty="0" smtClean="0"/>
              <a:t>12 недель – 6 месяцев: туннельный катетер</a:t>
            </a:r>
          </a:p>
          <a:p>
            <a:pPr lvl="1" indent="540000">
              <a:buFont typeface="Wingdings" pitchFamily="2" charset="2"/>
              <a:buChar char="Ø"/>
              <a:defRPr/>
            </a:pPr>
            <a:r>
              <a:rPr lang="ru-RU" sz="2400" dirty="0" smtClean="0"/>
              <a:t>Более 6 месяцев: туннелированный катетер или полностью имплантированный катетер (порт).</a:t>
            </a:r>
          </a:p>
          <a:p>
            <a:pPr lvl="1">
              <a:defRPr/>
            </a:pPr>
            <a:r>
              <a:rPr lang="ru-RU" sz="2400" dirty="0" smtClean="0"/>
              <a:t>Предпочтение врача/пациента, «комфорт пациента»</a:t>
            </a:r>
          </a:p>
        </p:txBody>
      </p:sp>
      <p:pic>
        <p:nvPicPr>
          <p:cNvPr id="59394" name="Picture 2" descr="http://info.navilystmedical.com/Portals/62012/images/port%20access1-resized-600.jpg"/>
          <p:cNvPicPr>
            <a:picLocks noChangeAspect="1" noChangeArrowheads="1"/>
          </p:cNvPicPr>
          <p:nvPr/>
        </p:nvPicPr>
        <p:blipFill>
          <a:blip r:embed="rId3" cstate="print"/>
          <a:srcRect/>
          <a:stretch>
            <a:fillRect/>
          </a:stretch>
        </p:blipFill>
        <p:spPr bwMode="auto">
          <a:xfrm>
            <a:off x="222034" y="1285860"/>
            <a:ext cx="8636246" cy="507209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additive="base">
                                        <p:cTn id="7" dur="500" fill="hold"/>
                                        <p:tgtEl>
                                          <p:spTgt spid="59394"/>
                                        </p:tgtEl>
                                        <p:attrNameLst>
                                          <p:attrName>ppt_x</p:attrName>
                                        </p:attrNameLst>
                                      </p:cBhvr>
                                      <p:tavLst>
                                        <p:tav tm="0">
                                          <p:val>
                                            <p:strVal val="#ppt_x"/>
                                          </p:val>
                                        </p:tav>
                                        <p:tav tm="100000">
                                          <p:val>
                                            <p:strVal val="#ppt_x"/>
                                          </p:val>
                                        </p:tav>
                                      </p:tavLst>
                                    </p:anim>
                                    <p:anim calcmode="lin" valueType="num">
                                      <p:cBhvr additive="base">
                                        <p:cTn id="8" dur="500" fill="hold"/>
                                        <p:tgtEl>
                                          <p:spTgt spid="593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90872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sz="4000" dirty="0"/>
          </a:p>
        </p:txBody>
      </p:sp>
      <p:sp>
        <p:nvSpPr>
          <p:cNvPr id="11266" name="Заголовок 1"/>
          <p:cNvSpPr>
            <a:spLocks noGrp="1"/>
          </p:cNvSpPr>
          <p:nvPr>
            <p:ph type="title"/>
          </p:nvPr>
        </p:nvSpPr>
        <p:spPr>
          <a:xfrm>
            <a:off x="467544" y="0"/>
            <a:ext cx="8229600" cy="908720"/>
          </a:xfrm>
        </p:spPr>
        <p:txBody>
          <a:bodyPr/>
          <a:lstStyle/>
          <a:p>
            <a:pPr algn="ctr"/>
            <a:r>
              <a:rPr lang="ru-RU" dirty="0" smtClean="0">
                <a:solidFill>
                  <a:schemeClr val="bg1"/>
                </a:solidFill>
              </a:rPr>
              <a:t>Противопоказания ПВК</a:t>
            </a:r>
          </a:p>
        </p:txBody>
      </p:sp>
      <p:sp>
        <p:nvSpPr>
          <p:cNvPr id="11267" name="Содержимое 2"/>
          <p:cNvSpPr>
            <a:spLocks noGrp="1"/>
          </p:cNvSpPr>
          <p:nvPr>
            <p:ph idx="1"/>
          </p:nvPr>
        </p:nvSpPr>
        <p:spPr/>
        <p:txBody>
          <a:bodyPr>
            <a:noAutofit/>
          </a:bodyPr>
          <a:lstStyle/>
          <a:p>
            <a:pPr lvl="1">
              <a:lnSpc>
                <a:spcPct val="150000"/>
              </a:lnSpc>
              <a:spcBef>
                <a:spcPts val="0"/>
              </a:spcBef>
              <a:buNone/>
            </a:pPr>
            <a:endParaRPr lang="ru-RU" sz="2000" b="1" dirty="0" smtClean="0"/>
          </a:p>
          <a:p>
            <a:pPr lvl="1">
              <a:lnSpc>
                <a:spcPct val="150000"/>
              </a:lnSpc>
              <a:spcBef>
                <a:spcPts val="0"/>
              </a:spcBef>
              <a:buFont typeface="Wingdings" pitchFamily="2" charset="2"/>
              <a:buChar char="Ø"/>
            </a:pPr>
            <a:r>
              <a:rPr lang="ru-RU" sz="2000" b="1" dirty="0" smtClean="0"/>
              <a:t>Локальные воспалительные процессы в местах катетеризации вен, флебит</a:t>
            </a:r>
          </a:p>
          <a:p>
            <a:pPr lvl="1">
              <a:lnSpc>
                <a:spcPct val="150000"/>
              </a:lnSpc>
              <a:spcBef>
                <a:spcPts val="0"/>
              </a:spcBef>
              <a:buFont typeface="Wingdings" pitchFamily="2" charset="2"/>
              <a:buChar char="Ø"/>
            </a:pPr>
            <a:endParaRPr lang="en-US" sz="2000" b="1" dirty="0" smtClean="0"/>
          </a:p>
          <a:p>
            <a:pPr lvl="1">
              <a:lnSpc>
                <a:spcPct val="150000"/>
              </a:lnSpc>
              <a:spcBef>
                <a:spcPts val="0"/>
              </a:spcBef>
              <a:buFont typeface="Wingdings" pitchFamily="2" charset="2"/>
              <a:buChar char="Ø"/>
            </a:pPr>
            <a:r>
              <a:rPr lang="ru-RU" sz="2000" b="1" dirty="0" smtClean="0"/>
              <a:t>Гематомы</a:t>
            </a:r>
            <a:endParaRPr lang="en-US" sz="2000" b="1" dirty="0" smtClean="0"/>
          </a:p>
          <a:p>
            <a:pPr lvl="1">
              <a:lnSpc>
                <a:spcPct val="150000"/>
              </a:lnSpc>
              <a:spcBef>
                <a:spcPts val="0"/>
              </a:spcBef>
              <a:buFont typeface="Wingdings" pitchFamily="2" charset="2"/>
              <a:buChar char="Ø"/>
            </a:pPr>
            <a:endParaRPr lang="en-US" sz="2000" b="1" dirty="0" smtClean="0"/>
          </a:p>
          <a:p>
            <a:pPr lvl="1">
              <a:lnSpc>
                <a:spcPct val="150000"/>
              </a:lnSpc>
              <a:spcBef>
                <a:spcPts val="0"/>
              </a:spcBef>
              <a:buFont typeface="Wingdings" pitchFamily="2" charset="2"/>
              <a:buChar char="Ø"/>
            </a:pPr>
            <a:r>
              <a:rPr lang="ru-RU" sz="2000" b="1" dirty="0" smtClean="0"/>
              <a:t>Места предшествующих венепункций</a:t>
            </a:r>
          </a:p>
          <a:p>
            <a:pPr lvl="1">
              <a:lnSpc>
                <a:spcPct val="150000"/>
              </a:lnSpc>
              <a:spcBef>
                <a:spcPts val="0"/>
              </a:spcBef>
              <a:buFont typeface="Wingdings" pitchFamily="2" charset="2"/>
              <a:buChar char="Ø"/>
            </a:pPr>
            <a:endParaRPr lang="en-US" sz="2000" b="1" dirty="0" smtClean="0"/>
          </a:p>
          <a:p>
            <a:pPr lvl="1">
              <a:lnSpc>
                <a:spcPct val="150000"/>
              </a:lnSpc>
              <a:spcBef>
                <a:spcPts val="0"/>
              </a:spcBef>
              <a:buFont typeface="Wingdings" pitchFamily="2" charset="2"/>
              <a:buChar char="Ø"/>
            </a:pPr>
            <a:r>
              <a:rPr lang="ru-RU" sz="2000" b="1" dirty="0" smtClean="0"/>
              <a:t>Отёчность</a:t>
            </a:r>
            <a:endParaRPr lang="ru-RU" b="1"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12474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sz="4000" dirty="0"/>
          </a:p>
        </p:txBody>
      </p:sp>
      <p:sp>
        <p:nvSpPr>
          <p:cNvPr id="49154" name="Заголовок 1"/>
          <p:cNvSpPr>
            <a:spLocks noGrp="1"/>
          </p:cNvSpPr>
          <p:nvPr>
            <p:ph type="title"/>
          </p:nvPr>
        </p:nvSpPr>
        <p:spPr/>
        <p:txBody>
          <a:bodyPr>
            <a:normAutofit fontScale="90000"/>
          </a:bodyPr>
          <a:lstStyle/>
          <a:p>
            <a:pPr algn="ctr"/>
            <a:r>
              <a:rPr lang="ru-RU" sz="3600" dirty="0" smtClean="0">
                <a:solidFill>
                  <a:schemeClr val="bg1"/>
                </a:solidFill>
              </a:rPr>
              <a:t>Критерии выбора периферической</a:t>
            </a:r>
            <a:br>
              <a:rPr lang="ru-RU" sz="3600" dirty="0" smtClean="0">
                <a:solidFill>
                  <a:schemeClr val="bg1"/>
                </a:solidFill>
              </a:rPr>
            </a:br>
            <a:r>
              <a:rPr lang="ru-RU" sz="3600" dirty="0" smtClean="0">
                <a:solidFill>
                  <a:schemeClr val="bg1"/>
                </a:solidFill>
              </a:rPr>
              <a:t>вены</a:t>
            </a:r>
            <a:r>
              <a:rPr lang="ru-RU" dirty="0" smtClean="0"/>
              <a:t/>
            </a:r>
            <a:br>
              <a:rPr lang="ru-RU" dirty="0" smtClean="0"/>
            </a:br>
            <a:endParaRPr lang="ru-RU" dirty="0" smtClean="0"/>
          </a:p>
        </p:txBody>
      </p:sp>
      <p:sp>
        <p:nvSpPr>
          <p:cNvPr id="3" name="Содержимое 2"/>
          <p:cNvSpPr>
            <a:spLocks noGrp="1"/>
          </p:cNvSpPr>
          <p:nvPr>
            <p:ph idx="1"/>
          </p:nvPr>
        </p:nvSpPr>
        <p:spPr>
          <a:xfrm>
            <a:off x="500034" y="1928802"/>
            <a:ext cx="8229600" cy="5472608"/>
          </a:xfrm>
        </p:spPr>
        <p:txBody>
          <a:bodyPr>
            <a:normAutofit/>
          </a:bodyPr>
          <a:lstStyle/>
          <a:p>
            <a:pPr indent="342900">
              <a:buFont typeface="Wingdings" pitchFamily="2" charset="2"/>
              <a:buChar char="Ø"/>
              <a:defRPr/>
            </a:pPr>
            <a:r>
              <a:rPr lang="ru-RU" sz="2400" dirty="0" smtClean="0"/>
              <a:t>Сначала использовать дистальные вены</a:t>
            </a:r>
          </a:p>
          <a:p>
            <a:pPr indent="342900">
              <a:buFont typeface="Wingdings" pitchFamily="2" charset="2"/>
              <a:buChar char="Ø"/>
              <a:defRPr/>
            </a:pPr>
            <a:r>
              <a:rPr lang="ru-RU" sz="2400" dirty="0" smtClean="0"/>
              <a:t> Использовать вены мягкие и эластичные на ощупь</a:t>
            </a:r>
          </a:p>
          <a:p>
            <a:pPr indent="342900">
              <a:buFont typeface="Wingdings" pitchFamily="2" charset="2"/>
              <a:buChar char="Ø"/>
              <a:defRPr/>
            </a:pPr>
            <a:r>
              <a:rPr lang="ru-RU" sz="2400" dirty="0" smtClean="0"/>
              <a:t>Использовать там, где возможно, крупные вены</a:t>
            </a:r>
          </a:p>
          <a:p>
            <a:pPr indent="342900">
              <a:buFont typeface="Wingdings" pitchFamily="2" charset="2"/>
              <a:buChar char="Ø"/>
              <a:defRPr/>
            </a:pPr>
            <a:r>
              <a:rPr lang="ru-RU" sz="2400" dirty="0" smtClean="0"/>
              <a:t>Использовать прямые вены, соответствующие длине катетера</a:t>
            </a:r>
          </a:p>
          <a:p>
            <a:pPr indent="342900">
              <a:buFont typeface="Wingdings" pitchFamily="2" charset="2"/>
              <a:buChar char="Ø"/>
              <a:defRPr/>
            </a:pPr>
            <a:r>
              <a:rPr lang="ru-RU" sz="2400" dirty="0" smtClean="0"/>
              <a:t> Использовать вены на </a:t>
            </a:r>
            <a:r>
              <a:rPr lang="ru-RU" sz="2400" dirty="0" err="1" smtClean="0"/>
              <a:t>недоминирующей</a:t>
            </a:r>
            <a:r>
              <a:rPr lang="ru-RU" sz="2400" dirty="0" smtClean="0"/>
              <a:t>  руке</a:t>
            </a:r>
          </a:p>
          <a:p>
            <a:pPr indent="342900">
              <a:buFont typeface="Wingdings" pitchFamily="2" charset="2"/>
              <a:buChar char="Ø"/>
              <a:defRPr/>
            </a:pPr>
            <a:r>
              <a:rPr lang="ru-RU" sz="2400" dirty="0" smtClean="0"/>
              <a:t>Вены с противоположной стороны от хирургического вмешательства</a:t>
            </a:r>
          </a:p>
          <a:p>
            <a:pPr>
              <a:buFont typeface="Wingdings" pitchFamily="2" charset="2"/>
              <a:buNone/>
              <a:defRPr/>
            </a:pP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12474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sz="4000" dirty="0"/>
          </a:p>
        </p:txBody>
      </p:sp>
      <p:sp>
        <p:nvSpPr>
          <p:cNvPr id="49154" name="Заголовок 1"/>
          <p:cNvSpPr>
            <a:spLocks noGrp="1"/>
          </p:cNvSpPr>
          <p:nvPr>
            <p:ph type="title"/>
          </p:nvPr>
        </p:nvSpPr>
        <p:spPr/>
        <p:txBody>
          <a:bodyPr>
            <a:normAutofit fontScale="90000"/>
          </a:bodyPr>
          <a:lstStyle/>
          <a:p>
            <a:pPr algn="ctr"/>
            <a:r>
              <a:rPr lang="ru-RU" sz="3600" dirty="0" smtClean="0">
                <a:solidFill>
                  <a:schemeClr val="bg1"/>
                </a:solidFill>
              </a:rPr>
              <a:t>Нежелательно катетеризировать </a:t>
            </a:r>
            <a:r>
              <a:rPr lang="ru-RU" dirty="0" smtClean="0"/>
              <a:t/>
            </a:r>
            <a:br>
              <a:rPr lang="ru-RU" dirty="0" smtClean="0"/>
            </a:br>
            <a:endParaRPr lang="ru-RU" dirty="0" smtClean="0"/>
          </a:p>
        </p:txBody>
      </p:sp>
      <p:sp>
        <p:nvSpPr>
          <p:cNvPr id="3" name="Содержимое 2"/>
          <p:cNvSpPr>
            <a:spLocks noGrp="1"/>
          </p:cNvSpPr>
          <p:nvPr>
            <p:ph idx="1"/>
          </p:nvPr>
        </p:nvSpPr>
        <p:spPr>
          <a:xfrm>
            <a:off x="467544" y="1700808"/>
            <a:ext cx="8229600" cy="4536504"/>
          </a:xfrm>
        </p:spPr>
        <p:txBody>
          <a:bodyPr>
            <a:normAutofit/>
          </a:bodyPr>
          <a:lstStyle/>
          <a:p>
            <a:pPr indent="342900">
              <a:buFont typeface="Wingdings" pitchFamily="2" charset="2"/>
              <a:buChar char="Ø"/>
              <a:defRPr/>
            </a:pPr>
            <a:r>
              <a:rPr lang="ru-RU" sz="2400" dirty="0" smtClean="0"/>
              <a:t>Вены  нижних конечностей</a:t>
            </a:r>
          </a:p>
          <a:p>
            <a:pPr indent="342900">
              <a:buFont typeface="Wingdings" pitchFamily="2" charset="2"/>
              <a:buChar char="Ø"/>
              <a:defRPr/>
            </a:pPr>
            <a:r>
              <a:rPr lang="ru-RU" sz="2400" dirty="0" smtClean="0"/>
              <a:t>Вены, расположенные в области суставов и артерий</a:t>
            </a:r>
          </a:p>
          <a:p>
            <a:pPr indent="342900">
              <a:buFont typeface="Wingdings" pitchFamily="2" charset="2"/>
              <a:buChar char="Ø"/>
              <a:defRPr/>
            </a:pPr>
            <a:r>
              <a:rPr lang="ru-RU" sz="2400" dirty="0" smtClean="0"/>
              <a:t>Вены с видимыми утолщениями и узелками</a:t>
            </a:r>
          </a:p>
          <a:p>
            <a:pPr indent="342900">
              <a:buFont typeface="Wingdings" pitchFamily="2" charset="2"/>
              <a:buChar char="Ø"/>
              <a:defRPr/>
            </a:pPr>
            <a:r>
              <a:rPr lang="ru-RU" sz="2400" dirty="0" smtClean="0"/>
              <a:t>Срединную локтевую вену</a:t>
            </a:r>
          </a:p>
          <a:p>
            <a:pPr indent="342900">
              <a:buFont typeface="Wingdings" pitchFamily="2" charset="2"/>
              <a:buChar char="Ø"/>
              <a:defRPr/>
            </a:pPr>
            <a:r>
              <a:rPr lang="ru-RU" sz="2400" dirty="0" smtClean="0"/>
              <a:t>Малые поверхностные вены</a:t>
            </a:r>
          </a:p>
          <a:p>
            <a:pPr indent="342900">
              <a:buFont typeface="Wingdings" pitchFamily="2" charset="2"/>
              <a:buChar char="Ø"/>
              <a:defRPr/>
            </a:pPr>
            <a:r>
              <a:rPr lang="ru-RU" sz="2400" dirty="0" smtClean="0"/>
              <a:t>Вены на конечностях, поврежденных  основным заболеванием</a:t>
            </a:r>
          </a:p>
          <a:p>
            <a:pPr indent="342900">
              <a:buFont typeface="Wingdings" pitchFamily="2" charset="2"/>
              <a:buChar char="Ø"/>
              <a:defRPr/>
            </a:pPr>
            <a:r>
              <a:rPr lang="ru-RU" sz="2400" dirty="0" smtClean="0"/>
              <a:t>Вены в зоне кожных повреждений </a:t>
            </a:r>
          </a:p>
          <a:p>
            <a:pPr indent="342900">
              <a:buFont typeface="Wingdings" pitchFamily="2" charset="2"/>
              <a:buChar char="Ø"/>
              <a:defRPr/>
            </a:pP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тратегия по антимикробной резистентности катетер инфекции ирландия.jpg"/>
          <p:cNvPicPr>
            <a:picLocks noChangeAspect="1"/>
          </p:cNvPicPr>
          <p:nvPr/>
        </p:nvPicPr>
        <p:blipFill>
          <a:blip r:embed="rId3" cstate="print"/>
          <a:stretch>
            <a:fillRect/>
          </a:stretch>
        </p:blipFill>
        <p:spPr>
          <a:xfrm>
            <a:off x="285720" y="785794"/>
            <a:ext cx="3139655" cy="44291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Рисунок 4" descr="гадл.jpg"/>
          <p:cNvPicPr>
            <a:picLocks noChangeAspect="1"/>
          </p:cNvPicPr>
          <p:nvPr/>
        </p:nvPicPr>
        <p:blipFill>
          <a:blip r:embed="rId4" cstate="print"/>
          <a:stretch>
            <a:fillRect/>
          </a:stretch>
        </p:blipFill>
        <p:spPr>
          <a:xfrm>
            <a:off x="3143240" y="1571612"/>
            <a:ext cx="3236513" cy="422433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 name="Содержимое 3" descr="гадл париж.jpg"/>
          <p:cNvPicPr>
            <a:picLocks noGrp="1" noChangeAspect="1"/>
          </p:cNvPicPr>
          <p:nvPr>
            <p:ph idx="1"/>
          </p:nvPr>
        </p:nvPicPr>
        <p:blipFill>
          <a:blip r:embed="rId5" cstate="print"/>
          <a:stretch>
            <a:fillRect/>
          </a:stretch>
        </p:blipFill>
        <p:spPr>
          <a:xfrm>
            <a:off x="6072198" y="2143116"/>
            <a:ext cx="3071802" cy="3983384"/>
          </a:xfrm>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4578" name="AutoShape 2" descr="Ассоциация Медицинских Сестер России"/>
          <p:cNvSpPr>
            <a:spLocks noChangeAspect="1" noChangeArrowheads="1"/>
          </p:cNvSpPr>
          <p:nvPr/>
        </p:nvSpPr>
        <p:spPr bwMode="auto">
          <a:xfrm>
            <a:off x="63500" y="-16033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285984" y="214290"/>
            <a:ext cx="4554345" cy="642942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857364"/>
            <a:ext cx="9144000" cy="271464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4000" dirty="0" smtClean="0"/>
              <a:t>АЛГОРИТМ КАТЕТЕРИЗАЦИИ И ПОСТАНОВКИ ПЕРИФЕРИЧЕСКОГО КАТЕТЕРА</a:t>
            </a:r>
            <a:endParaRPr lang="ru-RU" sz="4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90872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sz="4000" dirty="0"/>
          </a:p>
        </p:txBody>
      </p:sp>
      <p:sp>
        <p:nvSpPr>
          <p:cNvPr id="11266" name="Заголовок 1"/>
          <p:cNvSpPr>
            <a:spLocks noGrp="1"/>
          </p:cNvSpPr>
          <p:nvPr>
            <p:ph type="title"/>
          </p:nvPr>
        </p:nvSpPr>
        <p:spPr>
          <a:xfrm>
            <a:off x="467544" y="0"/>
            <a:ext cx="8229600" cy="908720"/>
          </a:xfrm>
        </p:spPr>
        <p:txBody>
          <a:bodyPr>
            <a:normAutofit/>
          </a:bodyPr>
          <a:lstStyle/>
          <a:p>
            <a:pPr algn="ctr"/>
            <a:r>
              <a:rPr lang="ru-RU" dirty="0" smtClean="0">
                <a:solidFill>
                  <a:schemeClr val="bg1"/>
                </a:solidFill>
              </a:rPr>
              <a:t>Условия для манипуляции</a:t>
            </a:r>
          </a:p>
        </p:txBody>
      </p:sp>
      <p:sp>
        <p:nvSpPr>
          <p:cNvPr id="5" name="TextBox 4"/>
          <p:cNvSpPr txBox="1"/>
          <p:nvPr/>
        </p:nvSpPr>
        <p:spPr>
          <a:xfrm>
            <a:off x="285720" y="1071546"/>
            <a:ext cx="8429684" cy="5770811"/>
          </a:xfrm>
          <a:prstGeom prst="rect">
            <a:avLst/>
          </a:prstGeom>
          <a:noFill/>
        </p:spPr>
        <p:txBody>
          <a:bodyPr wrap="square" rtlCol="0">
            <a:spAutoFit/>
          </a:bodyPr>
          <a:lstStyle/>
          <a:p>
            <a:pPr marL="800100" lvl="1" indent="-342900">
              <a:lnSpc>
                <a:spcPct val="150000"/>
              </a:lnSpc>
              <a:buFont typeface="Arial" pitchFamily="34" charset="0"/>
              <a:buChar char="•"/>
            </a:pPr>
            <a:r>
              <a:rPr lang="ru-RU" dirty="0" smtClean="0"/>
              <a:t>Обоснование назначения, подписанное лечащим врачом в истории болезни и листе назначений;</a:t>
            </a:r>
          </a:p>
          <a:p>
            <a:pPr marL="800100" lvl="1" indent="-342900">
              <a:lnSpc>
                <a:spcPct val="150000"/>
              </a:lnSpc>
              <a:buFont typeface="Arial" pitchFamily="34" charset="0"/>
              <a:buChar char="•"/>
            </a:pPr>
            <a:r>
              <a:rPr lang="ru-RU" dirty="0" smtClean="0"/>
              <a:t>Информированное согласие пациента (сверить Ф.И.О. с данными истории болезни, объяснить пациенту суть процедуры, устное согласие);</a:t>
            </a:r>
          </a:p>
          <a:p>
            <a:pPr marL="800100" lvl="1" indent="-342900">
              <a:lnSpc>
                <a:spcPct val="150000"/>
              </a:lnSpc>
              <a:buFont typeface="Arial" pitchFamily="34" charset="0"/>
              <a:buChar char="•"/>
            </a:pPr>
            <a:r>
              <a:rPr lang="ru-RU" dirty="0" smtClean="0"/>
              <a:t>Манипуляция проводится  в условиях процедурного кабинета или в палате, при соблюдении  правил асептики.  Обеспечить адекватное освещение.</a:t>
            </a:r>
          </a:p>
          <a:p>
            <a:pPr marL="800100" lvl="1" indent="-342900">
              <a:lnSpc>
                <a:spcPct val="150000"/>
              </a:lnSpc>
              <a:buFont typeface="Arial" pitchFamily="34" charset="0"/>
              <a:buChar char="•"/>
            </a:pPr>
            <a:r>
              <a:rPr lang="ru-RU" dirty="0" smtClean="0"/>
              <a:t>Осмотреть и провести пальпацию  области предполагаемой венепункции. Оценить  кровенаполнение подходящей вены путем предварительного накладывания жгута. При необходимости удалить волосы в области венепункции. </a:t>
            </a:r>
          </a:p>
          <a:p>
            <a:pPr marL="800100" lvl="1" indent="-342900">
              <a:lnSpc>
                <a:spcPct val="150000"/>
              </a:lnSpc>
              <a:buFont typeface="Arial" pitchFamily="34" charset="0"/>
              <a:buChar char="•"/>
            </a:pPr>
            <a:r>
              <a:rPr lang="ru-RU" dirty="0" err="1" smtClean="0"/>
              <a:t>Дресс</a:t>
            </a:r>
            <a:r>
              <a:rPr lang="ru-RU" dirty="0" smtClean="0"/>
              <a:t> – код: хирургический костюм, шапочка, маска. На руках не должно быть колец, ногти коротко стрижены, без лака.</a:t>
            </a:r>
          </a:p>
          <a:p>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90872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sz="4000" dirty="0"/>
          </a:p>
        </p:txBody>
      </p:sp>
      <p:sp>
        <p:nvSpPr>
          <p:cNvPr id="11266" name="Заголовок 1"/>
          <p:cNvSpPr>
            <a:spLocks noGrp="1"/>
          </p:cNvSpPr>
          <p:nvPr>
            <p:ph type="title"/>
          </p:nvPr>
        </p:nvSpPr>
        <p:spPr>
          <a:xfrm>
            <a:off x="467544" y="0"/>
            <a:ext cx="8229600" cy="908720"/>
          </a:xfrm>
        </p:spPr>
        <p:txBody>
          <a:bodyPr/>
          <a:lstStyle/>
          <a:p>
            <a:pPr algn="ctr"/>
            <a:r>
              <a:rPr lang="ru-RU" dirty="0" smtClean="0">
                <a:solidFill>
                  <a:schemeClr val="bg1"/>
                </a:solidFill>
              </a:rPr>
              <a:t>Подготовка области венепункции</a:t>
            </a:r>
          </a:p>
        </p:txBody>
      </p:sp>
      <p:pic>
        <p:nvPicPr>
          <p:cNvPr id="122883" name="Picture 3" descr="C:\Documents and Settings\Admin\Рабочий стол\Венозный доступ\image-1.jpg"/>
          <p:cNvPicPr>
            <a:picLocks noChangeAspect="1" noChangeArrowheads="1"/>
          </p:cNvPicPr>
          <p:nvPr/>
        </p:nvPicPr>
        <p:blipFill>
          <a:blip r:embed="rId3" cstate="print"/>
          <a:srcRect/>
          <a:stretch>
            <a:fillRect/>
          </a:stretch>
        </p:blipFill>
        <p:spPr bwMode="auto">
          <a:xfrm>
            <a:off x="4355976" y="1500136"/>
            <a:ext cx="4071966" cy="1856856"/>
          </a:xfrm>
          <a:prstGeom prst="rect">
            <a:avLst/>
          </a:prstGeom>
          <a:ln>
            <a:noFill/>
          </a:ln>
          <a:effectLst>
            <a:outerShdw blurRad="292100" dist="139700" dir="2700000" algn="tl" rotWithShape="0">
              <a:srgbClr val="333333">
                <a:alpha val="65000"/>
              </a:srgbClr>
            </a:outerShdw>
          </a:effectLst>
        </p:spPr>
      </p:pic>
      <p:pic>
        <p:nvPicPr>
          <p:cNvPr id="122885" name="Picture 5" descr="C:\Documents and Settings\Admin\Рабочий стол\Венозный доступ\Clipper_9661_straight.jpg"/>
          <p:cNvPicPr>
            <a:picLocks noChangeAspect="1" noChangeArrowheads="1"/>
          </p:cNvPicPr>
          <p:nvPr/>
        </p:nvPicPr>
        <p:blipFill>
          <a:blip r:embed="rId4" cstate="print"/>
          <a:srcRect/>
          <a:stretch>
            <a:fillRect/>
          </a:stretch>
        </p:blipFill>
        <p:spPr bwMode="auto">
          <a:xfrm>
            <a:off x="3000364" y="3357562"/>
            <a:ext cx="1355733" cy="32628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2886" name="Picture 6" descr="C:\Documents and Settings\Admin\Рабочий стол\Венозный доступ\Remove_hair_using_clipper9661.jpg"/>
          <p:cNvPicPr>
            <a:picLocks noChangeAspect="1" noChangeArrowheads="1"/>
          </p:cNvPicPr>
          <p:nvPr/>
        </p:nvPicPr>
        <p:blipFill>
          <a:blip r:embed="rId5" cstate="print"/>
          <a:srcRect/>
          <a:stretch>
            <a:fillRect/>
          </a:stretch>
        </p:blipFill>
        <p:spPr bwMode="auto">
          <a:xfrm>
            <a:off x="428596" y="3643314"/>
            <a:ext cx="2286016" cy="2286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TextBox 12"/>
          <p:cNvSpPr txBox="1"/>
          <p:nvPr/>
        </p:nvSpPr>
        <p:spPr>
          <a:xfrm>
            <a:off x="428596" y="928670"/>
            <a:ext cx="7929618" cy="400110"/>
          </a:xfrm>
          <a:prstGeom prst="rect">
            <a:avLst/>
          </a:prstGeom>
          <a:noFill/>
        </p:spPr>
        <p:txBody>
          <a:bodyPr wrap="square" rtlCol="0">
            <a:spAutoFit/>
          </a:bodyPr>
          <a:lstStyle/>
          <a:p>
            <a:pPr algn="ctr"/>
            <a:r>
              <a:rPr lang="ru-RU" sz="2000" b="1" dirty="0" err="1" smtClean="0"/>
              <a:t>Атравматическое</a:t>
            </a:r>
            <a:r>
              <a:rPr lang="ru-RU" sz="2000" b="1" dirty="0" smtClean="0"/>
              <a:t> устройство для удаление волос</a:t>
            </a:r>
            <a:endParaRPr lang="ru-RU" sz="20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2204864"/>
            <a:ext cx="8229600" cy="4525963"/>
          </a:xfrm>
        </p:spPr>
        <p:txBody>
          <a:bodyPr>
            <a:normAutofit/>
          </a:bodyPr>
          <a:lstStyle/>
          <a:p>
            <a:pPr algn="ctr">
              <a:buFont typeface="Wingdings" pitchFamily="2" charset="2"/>
              <a:buNone/>
            </a:pPr>
            <a:r>
              <a:rPr lang="ru-RU" dirty="0" smtClean="0"/>
              <a:t>«Есть больные, которым мы не в силах</a:t>
            </a:r>
          </a:p>
          <a:p>
            <a:pPr algn="ctr">
              <a:buFont typeface="Wingdings" pitchFamily="2" charset="2"/>
              <a:buNone/>
            </a:pPr>
            <a:r>
              <a:rPr lang="ru-RU" dirty="0" smtClean="0"/>
              <a:t>помочь... </a:t>
            </a:r>
          </a:p>
          <a:p>
            <a:pPr algn="ctr">
              <a:buFont typeface="Wingdings" pitchFamily="2" charset="2"/>
              <a:buNone/>
            </a:pPr>
            <a:r>
              <a:rPr lang="ru-RU" dirty="0" smtClean="0"/>
              <a:t>но нет больных, которым мы не можем</a:t>
            </a:r>
          </a:p>
          <a:p>
            <a:pPr algn="ctr">
              <a:buFont typeface="Wingdings" pitchFamily="2" charset="2"/>
              <a:buNone/>
            </a:pPr>
            <a:r>
              <a:rPr lang="ru-RU" dirty="0" smtClean="0"/>
              <a:t>навредить»</a:t>
            </a:r>
          </a:p>
          <a:p>
            <a:pPr algn="r">
              <a:buFont typeface="Wingdings" pitchFamily="2" charset="2"/>
              <a:buNone/>
            </a:pPr>
            <a:endParaRPr lang="ru-RU" dirty="0" smtClean="0"/>
          </a:p>
          <a:p>
            <a:pPr algn="r">
              <a:buFont typeface="Wingdings" pitchFamily="2" charset="2"/>
              <a:buNone/>
            </a:pPr>
            <a:endParaRPr lang="ru-RU" dirty="0" smtClean="0"/>
          </a:p>
          <a:p>
            <a:pPr algn="r">
              <a:buFont typeface="Wingdings" pitchFamily="2" charset="2"/>
              <a:buNone/>
            </a:pPr>
            <a:r>
              <a:rPr lang="ru-RU" sz="1600" dirty="0" smtClean="0"/>
              <a:t>Е.К. Ламберт, </a:t>
            </a:r>
            <a:r>
              <a:rPr lang="en-US" sz="1600" dirty="0" smtClean="0"/>
              <a:t>XIX</a:t>
            </a:r>
            <a:r>
              <a:rPr lang="ru-RU" sz="1600" dirty="0" smtClean="0"/>
              <a:t> век.</a:t>
            </a:r>
          </a:p>
          <a:p>
            <a:pPr algn="r">
              <a:buFont typeface="Wingdings" pitchFamily="2" charset="2"/>
              <a:buNone/>
            </a:pPr>
            <a:r>
              <a:rPr lang="en-US" sz="1100" dirty="0" smtClean="0"/>
              <a:t>Lambert E.C. Modem medical mistakes. </a:t>
            </a:r>
            <a:r>
              <a:rPr lang="en-US" sz="1100" dirty="0" err="1" smtClean="0"/>
              <a:t>Bloomingron</a:t>
            </a:r>
            <a:r>
              <a:rPr lang="en-US" sz="1100" dirty="0" smtClean="0"/>
              <a:t>: Indiana</a:t>
            </a:r>
          </a:p>
          <a:p>
            <a:pPr algn="r">
              <a:buFont typeface="Wingdings" pitchFamily="2" charset="2"/>
              <a:buNone/>
            </a:pPr>
            <a:r>
              <a:rPr lang="en-US" sz="1100" dirty="0" smtClean="0"/>
              <a:t>University Press, p. 11, 197</a:t>
            </a:r>
            <a:endParaRPr lang="ru-RU" sz="2000" dirty="0" smtClean="0"/>
          </a:p>
          <a:p>
            <a:pPr>
              <a:buNone/>
            </a:pPr>
            <a:endParaRPr lang="ru-RU" dirty="0"/>
          </a:p>
        </p:txBody>
      </p:sp>
      <p:sp>
        <p:nvSpPr>
          <p:cNvPr id="4" name="Прямоугольник 3"/>
          <p:cNvSpPr/>
          <p:nvPr/>
        </p:nvSpPr>
        <p:spPr>
          <a:xfrm>
            <a:off x="0" y="0"/>
            <a:ext cx="9144000" cy="112474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000" dirty="0" err="1" smtClean="0"/>
              <a:t>Primum</a:t>
            </a:r>
            <a:r>
              <a:rPr lang="en-US" sz="4000" dirty="0" smtClean="0"/>
              <a:t> n</a:t>
            </a:r>
            <a:r>
              <a:rPr lang="ru-RU" sz="4000" dirty="0" smtClean="0"/>
              <a:t>о</a:t>
            </a:r>
            <a:r>
              <a:rPr lang="en-US" sz="4000" dirty="0" smtClean="0"/>
              <a:t>n </a:t>
            </a:r>
            <a:r>
              <a:rPr lang="en-US" sz="4000" dirty="0" err="1" smtClean="0"/>
              <a:t>nocere</a:t>
            </a:r>
            <a:endParaRPr lang="ru-RU" sz="4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90872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sz="4000" dirty="0"/>
          </a:p>
        </p:txBody>
      </p:sp>
      <p:sp>
        <p:nvSpPr>
          <p:cNvPr id="11266" name="Заголовок 1"/>
          <p:cNvSpPr>
            <a:spLocks noGrp="1"/>
          </p:cNvSpPr>
          <p:nvPr>
            <p:ph type="title"/>
          </p:nvPr>
        </p:nvSpPr>
        <p:spPr>
          <a:xfrm>
            <a:off x="467544" y="0"/>
            <a:ext cx="8229600" cy="908720"/>
          </a:xfrm>
        </p:spPr>
        <p:txBody>
          <a:bodyPr/>
          <a:lstStyle/>
          <a:p>
            <a:pPr algn="ctr"/>
            <a:r>
              <a:rPr lang="ru-RU" dirty="0" smtClean="0">
                <a:solidFill>
                  <a:schemeClr val="bg1"/>
                </a:solidFill>
              </a:rPr>
              <a:t>Подготовка стандартного набора</a:t>
            </a:r>
          </a:p>
        </p:txBody>
      </p:sp>
      <p:sp>
        <p:nvSpPr>
          <p:cNvPr id="5" name="TextBox 4"/>
          <p:cNvSpPr txBox="1"/>
          <p:nvPr/>
        </p:nvSpPr>
        <p:spPr>
          <a:xfrm>
            <a:off x="3071802" y="3643314"/>
            <a:ext cx="3286148" cy="1200329"/>
          </a:xfrm>
          <a:prstGeom prst="rect">
            <a:avLst/>
          </a:prstGeom>
          <a:noFill/>
        </p:spPr>
        <p:txBody>
          <a:bodyPr wrap="square" rtlCol="0">
            <a:spAutoFit/>
          </a:bodyPr>
          <a:lstStyle/>
          <a:p>
            <a:r>
              <a:rPr lang="ru-RU" dirty="0" smtClean="0"/>
              <a:t>Фото манипуляционного столика </a:t>
            </a:r>
          </a:p>
          <a:p>
            <a:r>
              <a:rPr lang="ru-RU" dirty="0" smtClean="0"/>
              <a:t>Два уровня относительно стерильный и нестерильный</a:t>
            </a:r>
            <a:endParaRPr lang="ru-RU" dirty="0"/>
          </a:p>
        </p:txBody>
      </p:sp>
      <p:pic>
        <p:nvPicPr>
          <p:cNvPr id="56321" name="Picture 1" descr="C:\Documents and Settings\Admin\Рабочий стол\Венозный доступ\ФОТО\IMG_1032.jpg"/>
          <p:cNvPicPr>
            <a:picLocks noChangeAspect="1" noChangeArrowheads="1"/>
          </p:cNvPicPr>
          <p:nvPr/>
        </p:nvPicPr>
        <p:blipFill>
          <a:blip r:embed="rId3" cstate="print"/>
          <a:srcRect/>
          <a:stretch>
            <a:fillRect/>
          </a:stretch>
        </p:blipFill>
        <p:spPr bwMode="auto">
          <a:xfrm>
            <a:off x="0" y="928670"/>
            <a:ext cx="9144000" cy="5929330"/>
          </a:xfrm>
          <a:prstGeom prst="rect">
            <a:avLst/>
          </a:prstGeom>
          <a:noFill/>
        </p:spPr>
      </p:pic>
      <p:sp>
        <p:nvSpPr>
          <p:cNvPr id="6" name="Овал 5"/>
          <p:cNvSpPr/>
          <p:nvPr/>
        </p:nvSpPr>
        <p:spPr>
          <a:xfrm>
            <a:off x="500034" y="1357298"/>
            <a:ext cx="6929486" cy="3286148"/>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ая прямоугольная выноска 7"/>
          <p:cNvSpPr/>
          <p:nvPr/>
        </p:nvSpPr>
        <p:spPr>
          <a:xfrm>
            <a:off x="6643702" y="1000108"/>
            <a:ext cx="2285984" cy="857256"/>
          </a:xfrm>
          <a:prstGeom prst="wedgeRoundRectCallout">
            <a:avLst>
              <a:gd name="adj1" fmla="val -138076"/>
              <a:gd name="adj2" fmla="val 180201"/>
              <a:gd name="adj3" fmla="val 16667"/>
            </a:avLst>
          </a:prstGeom>
          <a:solidFill>
            <a:srgbClr val="FFFF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6715140" y="1214422"/>
            <a:ext cx="2071702" cy="461665"/>
          </a:xfrm>
          <a:prstGeom prst="rect">
            <a:avLst/>
          </a:prstGeom>
          <a:noFill/>
        </p:spPr>
        <p:txBody>
          <a:bodyPr wrap="square" rtlCol="0">
            <a:spAutoFit/>
          </a:bodyPr>
          <a:lstStyle/>
          <a:p>
            <a:pPr algn="ctr"/>
            <a:r>
              <a:rPr lang="ru-RU" sz="2400" b="1" dirty="0" smtClean="0"/>
              <a:t>Чистая зона</a:t>
            </a:r>
            <a:endParaRPr lang="ru-RU" sz="2400" b="1" dirty="0"/>
          </a:p>
        </p:txBody>
      </p:sp>
      <p:sp>
        <p:nvSpPr>
          <p:cNvPr id="10" name="Овал 9"/>
          <p:cNvSpPr/>
          <p:nvPr/>
        </p:nvSpPr>
        <p:spPr>
          <a:xfrm>
            <a:off x="642910" y="4000504"/>
            <a:ext cx="7000924" cy="26432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ая прямоугольная выноска 10"/>
          <p:cNvSpPr/>
          <p:nvPr/>
        </p:nvSpPr>
        <p:spPr>
          <a:xfrm>
            <a:off x="7429520" y="5429264"/>
            <a:ext cx="1714480" cy="1214446"/>
          </a:xfrm>
          <a:prstGeom prst="wedgeRoundRectCallout">
            <a:avLst>
              <a:gd name="adj1" fmla="val -196467"/>
              <a:gd name="adj2" fmla="val -54335"/>
              <a:gd name="adj3" fmla="val 16667"/>
            </a:avLst>
          </a:prstGeom>
          <a:solidFill>
            <a:srgbClr val="FF00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7500958" y="5572140"/>
            <a:ext cx="1643042" cy="830997"/>
          </a:xfrm>
          <a:prstGeom prst="rect">
            <a:avLst/>
          </a:prstGeom>
          <a:noFill/>
        </p:spPr>
        <p:txBody>
          <a:bodyPr wrap="square" rtlCol="0">
            <a:spAutoFit/>
          </a:bodyPr>
          <a:lstStyle/>
          <a:p>
            <a:pPr algn="ctr"/>
            <a:r>
              <a:rPr lang="ru-RU" sz="2400" b="1" dirty="0" smtClean="0"/>
              <a:t>«грязная» зона</a:t>
            </a:r>
            <a:endParaRPr lang="ru-RU" sz="24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90872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sz="4000" dirty="0"/>
          </a:p>
        </p:txBody>
      </p:sp>
      <p:sp>
        <p:nvSpPr>
          <p:cNvPr id="11266" name="Заголовок 1"/>
          <p:cNvSpPr>
            <a:spLocks noGrp="1"/>
          </p:cNvSpPr>
          <p:nvPr>
            <p:ph type="title"/>
          </p:nvPr>
        </p:nvSpPr>
        <p:spPr>
          <a:xfrm>
            <a:off x="467544" y="0"/>
            <a:ext cx="8229600" cy="908720"/>
          </a:xfrm>
        </p:spPr>
        <p:txBody>
          <a:bodyPr/>
          <a:lstStyle/>
          <a:p>
            <a:pPr algn="ctr"/>
            <a:r>
              <a:rPr lang="ru-RU" dirty="0" smtClean="0">
                <a:solidFill>
                  <a:schemeClr val="bg1"/>
                </a:solidFill>
              </a:rPr>
              <a:t>Подготовка стандартного набора</a:t>
            </a:r>
          </a:p>
        </p:txBody>
      </p:sp>
      <p:pic>
        <p:nvPicPr>
          <p:cNvPr id="54273" name="Picture 1" descr="C:\Documents and Settings\Admin\Рабочий стол\Венозный доступ\ФОТО\IMG_1033.jpg"/>
          <p:cNvPicPr>
            <a:picLocks noChangeAspect="1" noChangeArrowheads="1"/>
          </p:cNvPicPr>
          <p:nvPr/>
        </p:nvPicPr>
        <p:blipFill>
          <a:blip r:embed="rId3" cstate="print"/>
          <a:srcRect/>
          <a:stretch>
            <a:fillRect/>
          </a:stretch>
        </p:blipFill>
        <p:spPr bwMode="auto">
          <a:xfrm>
            <a:off x="0" y="1142984"/>
            <a:ext cx="6072198" cy="5500726"/>
          </a:xfrm>
          <a:prstGeom prst="rect">
            <a:avLst/>
          </a:prstGeom>
          <a:noFill/>
        </p:spPr>
      </p:pic>
      <p:sp>
        <p:nvSpPr>
          <p:cNvPr id="6" name="TextBox 5"/>
          <p:cNvSpPr txBox="1"/>
          <p:nvPr/>
        </p:nvSpPr>
        <p:spPr>
          <a:xfrm>
            <a:off x="6000760" y="991650"/>
            <a:ext cx="3357554" cy="6047809"/>
          </a:xfrm>
          <a:prstGeom prst="rect">
            <a:avLst/>
          </a:prstGeom>
          <a:noFill/>
        </p:spPr>
        <p:txBody>
          <a:bodyPr wrap="square" rtlCol="0">
            <a:spAutoFit/>
          </a:bodyPr>
          <a:lstStyle/>
          <a:p>
            <a:pPr>
              <a:lnSpc>
                <a:spcPct val="150000"/>
              </a:lnSpc>
              <a:buFont typeface="Wingdings" pitchFamily="2" charset="2"/>
              <a:buChar char="ü"/>
            </a:pPr>
            <a:r>
              <a:rPr lang="ru-RU" dirty="0" smtClean="0"/>
              <a:t> </a:t>
            </a:r>
            <a:r>
              <a:rPr lang="ru-RU" sz="1600" dirty="0" smtClean="0"/>
              <a:t>Кожный антисептик;</a:t>
            </a:r>
          </a:p>
          <a:p>
            <a:pPr>
              <a:lnSpc>
                <a:spcPct val="150000"/>
              </a:lnSpc>
              <a:buFont typeface="Wingdings" pitchFamily="2" charset="2"/>
              <a:buChar char="ü"/>
            </a:pPr>
            <a:r>
              <a:rPr lang="ru-RU" sz="1600" dirty="0" smtClean="0"/>
              <a:t>Стерильные салфетки;</a:t>
            </a:r>
          </a:p>
          <a:p>
            <a:pPr>
              <a:lnSpc>
                <a:spcPct val="150000"/>
              </a:lnSpc>
              <a:buFont typeface="Wingdings" pitchFamily="2" charset="2"/>
              <a:buChar char="ü"/>
            </a:pPr>
            <a:r>
              <a:rPr lang="ru-RU" sz="1600" dirty="0" smtClean="0"/>
              <a:t>Жгут и подлокотник;</a:t>
            </a:r>
          </a:p>
          <a:p>
            <a:pPr>
              <a:lnSpc>
                <a:spcPct val="150000"/>
              </a:lnSpc>
              <a:buFont typeface="Wingdings" pitchFamily="2" charset="2"/>
              <a:buChar char="ü"/>
            </a:pPr>
            <a:r>
              <a:rPr lang="ru-RU" sz="1600" dirty="0" smtClean="0"/>
              <a:t>Катетеры;</a:t>
            </a:r>
          </a:p>
          <a:p>
            <a:pPr>
              <a:lnSpc>
                <a:spcPct val="150000"/>
              </a:lnSpc>
              <a:buFont typeface="Wingdings" pitchFamily="2" charset="2"/>
              <a:buChar char="ü"/>
            </a:pPr>
            <a:r>
              <a:rPr lang="ru-RU" sz="1600" dirty="0" smtClean="0"/>
              <a:t>Стерильные и нестерильные перчатки;</a:t>
            </a:r>
          </a:p>
          <a:p>
            <a:pPr>
              <a:lnSpc>
                <a:spcPct val="150000"/>
              </a:lnSpc>
              <a:buFont typeface="Wingdings" pitchFamily="2" charset="2"/>
              <a:buChar char="ü"/>
            </a:pPr>
            <a:r>
              <a:rPr lang="ru-RU" sz="1600" dirty="0" smtClean="0"/>
              <a:t>Контейнер для сбора использованного материала и отходов группы Б;</a:t>
            </a:r>
          </a:p>
          <a:p>
            <a:pPr>
              <a:lnSpc>
                <a:spcPct val="150000"/>
              </a:lnSpc>
              <a:buFont typeface="Wingdings" pitchFamily="2" charset="2"/>
              <a:buChar char="ü"/>
            </a:pPr>
            <a:r>
              <a:rPr lang="ru-RU" sz="1600" dirty="0" smtClean="0"/>
              <a:t>Лоток со стерильной пеленкой и пинцетом;</a:t>
            </a:r>
          </a:p>
          <a:p>
            <a:pPr>
              <a:lnSpc>
                <a:spcPct val="150000"/>
              </a:lnSpc>
              <a:buFont typeface="Wingdings" pitchFamily="2" charset="2"/>
              <a:buChar char="ü"/>
            </a:pPr>
            <a:r>
              <a:rPr lang="ru-RU" sz="1600" dirty="0" smtClean="0"/>
              <a:t>Одноразовый шприц и ампула с раствором натрия хлорид 0,9% для промывания;</a:t>
            </a:r>
          </a:p>
          <a:p>
            <a:pPr>
              <a:lnSpc>
                <a:spcPct val="150000"/>
              </a:lnSpc>
              <a:buFont typeface="Wingdings" pitchFamily="2" charset="2"/>
              <a:buChar char="ü"/>
            </a:pPr>
            <a:r>
              <a:rPr lang="ru-RU" sz="1600" dirty="0" smtClean="0"/>
              <a:t>Самоклеющаяся стерильная наклейка.</a:t>
            </a:r>
            <a:endParaRPr lang="ru-RU" sz="1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112474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sz="4000" dirty="0"/>
          </a:p>
        </p:txBody>
      </p:sp>
      <p:sp>
        <p:nvSpPr>
          <p:cNvPr id="50178" name="Заголовок 1"/>
          <p:cNvSpPr>
            <a:spLocks noGrp="1"/>
          </p:cNvSpPr>
          <p:nvPr>
            <p:ph type="title"/>
          </p:nvPr>
        </p:nvSpPr>
        <p:spPr>
          <a:xfrm>
            <a:off x="323528" y="0"/>
            <a:ext cx="8280400" cy="874712"/>
          </a:xfrm>
        </p:spPr>
        <p:txBody>
          <a:bodyPr/>
          <a:lstStyle/>
          <a:p>
            <a:pPr algn="ctr"/>
            <a:r>
              <a:rPr lang="ru-RU" dirty="0" smtClean="0">
                <a:solidFill>
                  <a:schemeClr val="bg1"/>
                </a:solidFill>
              </a:rPr>
              <a:t>Стерильная укладка</a:t>
            </a:r>
          </a:p>
        </p:txBody>
      </p:sp>
      <p:pic>
        <p:nvPicPr>
          <p:cNvPr id="4" name="Содержимое 3" descr="стерильная укладка ПВ.jpg"/>
          <p:cNvPicPr>
            <a:picLocks noGrp="1" noChangeAspect="1"/>
          </p:cNvPicPr>
          <p:nvPr>
            <p:ph idx="1"/>
          </p:nvPr>
        </p:nvPicPr>
        <p:blipFill>
          <a:blip r:embed="rId3" cstate="print"/>
          <a:stretch>
            <a:fillRect/>
          </a:stretch>
        </p:blipFill>
        <p:spPr>
          <a:xfrm>
            <a:off x="571472" y="1357298"/>
            <a:ext cx="8001056" cy="5173192"/>
          </a:xfrm>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90872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sz="4000" dirty="0"/>
          </a:p>
        </p:txBody>
      </p:sp>
      <p:sp>
        <p:nvSpPr>
          <p:cNvPr id="11266" name="Заголовок 1"/>
          <p:cNvSpPr>
            <a:spLocks noGrp="1"/>
          </p:cNvSpPr>
          <p:nvPr>
            <p:ph type="title"/>
          </p:nvPr>
        </p:nvSpPr>
        <p:spPr>
          <a:xfrm>
            <a:off x="467544" y="0"/>
            <a:ext cx="8229600" cy="908720"/>
          </a:xfrm>
        </p:spPr>
        <p:txBody>
          <a:bodyPr/>
          <a:lstStyle/>
          <a:p>
            <a:pPr algn="ctr"/>
            <a:r>
              <a:rPr lang="ru-RU" dirty="0" smtClean="0">
                <a:solidFill>
                  <a:schemeClr val="bg1"/>
                </a:solidFill>
              </a:rPr>
              <a:t>Антисептика</a:t>
            </a:r>
          </a:p>
        </p:txBody>
      </p:sp>
      <p:sp>
        <p:nvSpPr>
          <p:cNvPr id="5" name="Прямоугольник 4"/>
          <p:cNvSpPr/>
          <p:nvPr/>
        </p:nvSpPr>
        <p:spPr>
          <a:xfrm>
            <a:off x="3000364" y="1071546"/>
            <a:ext cx="5857916" cy="646331"/>
          </a:xfrm>
          <a:prstGeom prst="rect">
            <a:avLst/>
          </a:prstGeom>
        </p:spPr>
        <p:txBody>
          <a:bodyPr wrap="square">
            <a:spAutoFit/>
          </a:bodyPr>
          <a:lstStyle/>
          <a:p>
            <a:pPr indent="290513" algn="ctr"/>
            <a:endParaRPr lang="en-US" dirty="0" smtClean="0"/>
          </a:p>
          <a:p>
            <a:pPr indent="290513" algn="ctr"/>
            <a:endParaRPr lang="ru-RU" dirty="0"/>
          </a:p>
        </p:txBody>
      </p:sp>
      <p:pic>
        <p:nvPicPr>
          <p:cNvPr id="50177" name="Picture 1" descr="C:\Documents and Settings\Admin\Рабочий стол\Венозный доступ\antiseptika_2.jpg"/>
          <p:cNvPicPr>
            <a:picLocks noChangeAspect="1" noChangeArrowheads="1"/>
          </p:cNvPicPr>
          <p:nvPr/>
        </p:nvPicPr>
        <p:blipFill>
          <a:blip r:embed="rId3" cstate="print"/>
          <a:srcRect/>
          <a:stretch>
            <a:fillRect/>
          </a:stretch>
        </p:blipFill>
        <p:spPr bwMode="auto">
          <a:xfrm>
            <a:off x="214282" y="928670"/>
            <a:ext cx="3286116" cy="27496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214282" y="4071942"/>
            <a:ext cx="5643602" cy="2169825"/>
          </a:xfrm>
          <a:prstGeom prst="rect">
            <a:avLst/>
          </a:prstGeom>
          <a:noFill/>
        </p:spPr>
        <p:txBody>
          <a:bodyPr wrap="square" rtlCol="0">
            <a:spAutoFit/>
          </a:bodyPr>
          <a:lstStyle/>
          <a:p>
            <a:pPr indent="457200" algn="ctr">
              <a:lnSpc>
                <a:spcPct val="150000"/>
              </a:lnSpc>
              <a:buFont typeface="Wingdings" pitchFamily="2" charset="2"/>
              <a:buChar char="ü"/>
            </a:pPr>
            <a:r>
              <a:rPr lang="ru-RU" dirty="0" smtClean="0"/>
              <a:t>Обработка антисептиком от места предполагаемой пункции к периферии, круговыми движениями, с помощью пинцета, 2-х кратно;</a:t>
            </a:r>
          </a:p>
          <a:p>
            <a:pPr indent="457200" algn="ctr">
              <a:lnSpc>
                <a:spcPct val="150000"/>
              </a:lnSpc>
              <a:buFont typeface="Wingdings" pitchFamily="2" charset="2"/>
              <a:buChar char="ü"/>
            </a:pPr>
            <a:r>
              <a:rPr lang="ru-RU" b="1" dirty="0" smtClean="0">
                <a:solidFill>
                  <a:srgbClr val="FF0000"/>
                </a:solidFill>
              </a:rPr>
              <a:t>Выдержать время экспозиции, обязательно до полного высыхания.</a:t>
            </a:r>
            <a:endParaRPr lang="ru-RU" b="1" dirty="0">
              <a:solidFill>
                <a:srgbClr val="FF0000"/>
              </a:solidFill>
            </a:endParaRPr>
          </a:p>
        </p:txBody>
      </p:sp>
      <p:pic>
        <p:nvPicPr>
          <p:cNvPr id="50178" name="Picture 2" descr="C:\Documents and Settings\Admin\Рабочий стол\Венозный доступ\spiral-1.jpg"/>
          <p:cNvPicPr>
            <a:picLocks noChangeAspect="1" noChangeArrowheads="1"/>
          </p:cNvPicPr>
          <p:nvPr/>
        </p:nvPicPr>
        <p:blipFill>
          <a:blip r:embed="rId4" cstate="print"/>
          <a:srcRect/>
          <a:stretch>
            <a:fillRect/>
          </a:stretch>
        </p:blipFill>
        <p:spPr bwMode="auto">
          <a:xfrm>
            <a:off x="6027296" y="3714752"/>
            <a:ext cx="2759514" cy="271464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00010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sz="4000" dirty="0"/>
          </a:p>
        </p:txBody>
      </p:sp>
      <p:sp>
        <p:nvSpPr>
          <p:cNvPr id="71682" name="Заголовок 1"/>
          <p:cNvSpPr>
            <a:spLocks noGrp="1"/>
          </p:cNvSpPr>
          <p:nvPr>
            <p:ph type="title"/>
          </p:nvPr>
        </p:nvSpPr>
        <p:spPr>
          <a:xfrm>
            <a:off x="500034" y="0"/>
            <a:ext cx="8229600" cy="831598"/>
          </a:xfrm>
        </p:spPr>
        <p:txBody>
          <a:bodyPr>
            <a:normAutofit/>
          </a:bodyPr>
          <a:lstStyle/>
          <a:p>
            <a:pPr algn="ctr"/>
            <a:r>
              <a:rPr lang="ru-RU" sz="4000" dirty="0" smtClean="0">
                <a:solidFill>
                  <a:schemeClr val="bg1"/>
                </a:solidFill>
              </a:rPr>
              <a:t>Основные нарушения антисептики</a:t>
            </a:r>
          </a:p>
        </p:txBody>
      </p:sp>
      <p:sp>
        <p:nvSpPr>
          <p:cNvPr id="71683" name="Содержимое 2"/>
          <p:cNvSpPr>
            <a:spLocks noGrp="1"/>
          </p:cNvSpPr>
          <p:nvPr>
            <p:ph idx="1"/>
          </p:nvPr>
        </p:nvSpPr>
        <p:spPr>
          <a:xfrm>
            <a:off x="457200" y="1214422"/>
            <a:ext cx="8229600" cy="4911741"/>
          </a:xfrm>
        </p:spPr>
        <p:txBody>
          <a:bodyPr>
            <a:noAutofit/>
          </a:bodyPr>
          <a:lstStyle/>
          <a:p>
            <a:r>
              <a:rPr lang="ru-RU" sz="2200" dirty="0" smtClean="0"/>
              <a:t>нестерильная постановка катетера;</a:t>
            </a:r>
          </a:p>
          <a:p>
            <a:r>
              <a:rPr lang="ru-RU" sz="2200" dirty="0" smtClean="0"/>
              <a:t>неправильная обработка рук при использовании катетера:</a:t>
            </a:r>
          </a:p>
          <a:p>
            <a:pPr>
              <a:buFont typeface="Wingdings" pitchFamily="2" charset="2"/>
              <a:buNone/>
            </a:pPr>
            <a:r>
              <a:rPr lang="ru-RU" sz="2200" dirty="0" smtClean="0"/>
              <a:t>- опрыскивание антисептиком вместо мытья;</a:t>
            </a:r>
          </a:p>
          <a:p>
            <a:pPr>
              <a:buFont typeface="Wingdings" pitchFamily="2" charset="2"/>
              <a:buNone/>
            </a:pPr>
            <a:r>
              <a:rPr lang="ru-RU" sz="2200" dirty="0" smtClean="0"/>
              <a:t>- отказ от использования стерильных перчаток;</a:t>
            </a:r>
          </a:p>
          <a:p>
            <a:r>
              <a:rPr lang="ru-RU" sz="2200" dirty="0" smtClean="0"/>
              <a:t>использование канюли катетера для манипуляций;</a:t>
            </a:r>
          </a:p>
          <a:p>
            <a:r>
              <a:rPr lang="ru-RU" sz="2200" dirty="0" smtClean="0"/>
              <a:t>использование мазей с антибиотиками для обработки места пункции;</a:t>
            </a:r>
          </a:p>
          <a:p>
            <a:r>
              <a:rPr lang="ru-RU" sz="2200" dirty="0" smtClean="0"/>
              <a:t>открытые соединения катетера и удлинителей;</a:t>
            </a:r>
          </a:p>
          <a:p>
            <a:r>
              <a:rPr lang="ru-RU" sz="2200" dirty="0" smtClean="0"/>
              <a:t>неправильная техника фиксации катетера:</a:t>
            </a:r>
          </a:p>
          <a:p>
            <a:pPr>
              <a:buFont typeface="Wingdings" pitchFamily="2" charset="2"/>
              <a:buNone/>
            </a:pPr>
            <a:r>
              <a:rPr lang="ru-RU" sz="2200" dirty="0" smtClean="0"/>
              <a:t>- нестерильный пластырь;</a:t>
            </a:r>
          </a:p>
          <a:p>
            <a:pPr>
              <a:buFont typeface="Wingdings" pitchFamily="2" charset="2"/>
              <a:buNone/>
            </a:pPr>
            <a:r>
              <a:rPr lang="ru-RU" sz="2200" dirty="0" smtClean="0"/>
              <a:t>- «штанишки»;</a:t>
            </a:r>
          </a:p>
          <a:p>
            <a:pPr>
              <a:buFont typeface="Wingdings" pitchFamily="2" charset="2"/>
              <a:buNone/>
            </a:pPr>
            <a:r>
              <a:rPr lang="ru-RU" sz="2200" dirty="0" smtClean="0"/>
              <a:t>- </a:t>
            </a:r>
            <a:r>
              <a:rPr lang="ru-RU" sz="2200" dirty="0" err="1" smtClean="0"/>
              <a:t>неокклюзивные</a:t>
            </a:r>
            <a:r>
              <a:rPr lang="ru-RU" sz="2200" dirty="0" smtClean="0"/>
              <a:t> повязки.</a:t>
            </a:r>
          </a:p>
          <a:p>
            <a:pPr>
              <a:buFont typeface="Wingdings" pitchFamily="2" charset="2"/>
              <a:buNone/>
            </a:pPr>
            <a:endParaRPr lang="ru-RU" sz="22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90872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sz="4000" dirty="0"/>
          </a:p>
        </p:txBody>
      </p:sp>
      <p:sp>
        <p:nvSpPr>
          <p:cNvPr id="11266" name="Заголовок 1"/>
          <p:cNvSpPr>
            <a:spLocks noGrp="1"/>
          </p:cNvSpPr>
          <p:nvPr>
            <p:ph type="title"/>
          </p:nvPr>
        </p:nvSpPr>
        <p:spPr>
          <a:xfrm>
            <a:off x="467544" y="0"/>
            <a:ext cx="8229600" cy="908720"/>
          </a:xfrm>
        </p:spPr>
        <p:txBody>
          <a:bodyPr/>
          <a:lstStyle/>
          <a:p>
            <a:pPr algn="ctr"/>
            <a:r>
              <a:rPr lang="ru-RU" dirty="0" smtClean="0">
                <a:solidFill>
                  <a:schemeClr val="bg1"/>
                </a:solidFill>
              </a:rPr>
              <a:t>Жгут</a:t>
            </a:r>
          </a:p>
        </p:txBody>
      </p:sp>
      <p:pic>
        <p:nvPicPr>
          <p:cNvPr id="124930" name="Picture 2" descr="C:\Documents and Settings\Admin\Рабочий стол\Венозный доступ\img_026_1.jpg"/>
          <p:cNvPicPr>
            <a:picLocks noChangeAspect="1" noChangeArrowheads="1"/>
          </p:cNvPicPr>
          <p:nvPr/>
        </p:nvPicPr>
        <p:blipFill>
          <a:blip r:embed="rId3" cstate="print"/>
          <a:srcRect/>
          <a:stretch>
            <a:fillRect/>
          </a:stretch>
        </p:blipFill>
        <p:spPr bwMode="auto">
          <a:xfrm>
            <a:off x="6143636" y="1071546"/>
            <a:ext cx="2714644" cy="23508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tourniquet DSC_0152"/>
          <p:cNvPicPr>
            <a:picLocks noChangeAspect="1" noChangeArrowheads="1"/>
          </p:cNvPicPr>
          <p:nvPr/>
        </p:nvPicPr>
        <p:blipFill>
          <a:blip r:embed="rId4" cstate="print"/>
          <a:srcRect/>
          <a:stretch>
            <a:fillRect/>
          </a:stretch>
        </p:blipFill>
        <p:spPr bwMode="auto">
          <a:xfrm>
            <a:off x="285720" y="1071546"/>
            <a:ext cx="2721138" cy="23025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428596" y="4357694"/>
            <a:ext cx="8358246" cy="369332"/>
          </a:xfrm>
          <a:prstGeom prst="rect">
            <a:avLst/>
          </a:prstGeom>
          <a:noFill/>
        </p:spPr>
        <p:txBody>
          <a:bodyPr wrap="square" rtlCol="0">
            <a:spAutoFit/>
          </a:bodyPr>
          <a:lstStyle/>
          <a:p>
            <a:endParaRPr lang="ru-RU" dirty="0"/>
          </a:p>
        </p:txBody>
      </p:sp>
      <p:sp>
        <p:nvSpPr>
          <p:cNvPr id="7" name="Прямоугольник 6"/>
          <p:cNvSpPr/>
          <p:nvPr/>
        </p:nvSpPr>
        <p:spPr>
          <a:xfrm>
            <a:off x="428596" y="3571876"/>
            <a:ext cx="8286808" cy="3416320"/>
          </a:xfrm>
          <a:prstGeom prst="rect">
            <a:avLst/>
          </a:prstGeom>
        </p:spPr>
        <p:txBody>
          <a:bodyPr wrap="square">
            <a:spAutoFit/>
          </a:bodyPr>
          <a:lstStyle/>
          <a:p>
            <a:pPr algn="ctr">
              <a:lnSpc>
                <a:spcPct val="150000"/>
              </a:lnSpc>
              <a:buFont typeface="Wingdings" pitchFamily="2" charset="2"/>
              <a:buChar char="ü"/>
            </a:pPr>
            <a:r>
              <a:rPr lang="ru-RU" sz="2400" dirty="0" smtClean="0">
                <a:solidFill>
                  <a:srgbClr val="00B050"/>
                </a:solidFill>
              </a:rPr>
              <a:t>Правильное место расположения жгута</a:t>
            </a:r>
            <a:r>
              <a:rPr lang="en-US" sz="2400" dirty="0" smtClean="0">
                <a:solidFill>
                  <a:srgbClr val="00B050"/>
                </a:solidFill>
              </a:rPr>
              <a:t>:</a:t>
            </a:r>
            <a:r>
              <a:rPr lang="ru-RU" sz="2400" dirty="0" smtClean="0">
                <a:solidFill>
                  <a:srgbClr val="00B050"/>
                </a:solidFill>
              </a:rPr>
              <a:t> на 15 – 20 см выше места венепункции</a:t>
            </a:r>
          </a:p>
          <a:p>
            <a:pPr algn="ctr">
              <a:lnSpc>
                <a:spcPct val="150000"/>
              </a:lnSpc>
              <a:buFont typeface="Wingdings" pitchFamily="2" charset="2"/>
              <a:buChar char="ü"/>
            </a:pPr>
            <a:r>
              <a:rPr lang="ru-RU" sz="2400" dirty="0" smtClean="0">
                <a:solidFill>
                  <a:srgbClr val="FF0000"/>
                </a:solidFill>
              </a:rPr>
              <a:t>Максимальное время нахождения жгута на конечности не должно превышать две минуты</a:t>
            </a:r>
          </a:p>
          <a:p>
            <a:pPr algn="ctr">
              <a:lnSpc>
                <a:spcPct val="150000"/>
              </a:lnSpc>
              <a:buFont typeface="Wingdings" pitchFamily="2" charset="2"/>
              <a:buChar char="ü"/>
            </a:pPr>
            <a:r>
              <a:rPr lang="ru-RU" sz="2400" dirty="0" smtClean="0">
                <a:solidFill>
                  <a:schemeClr val="accent1">
                    <a:lumMod val="75000"/>
                  </a:schemeClr>
                </a:solidFill>
              </a:rPr>
              <a:t>Следить за сохранением артериального кровотока</a:t>
            </a:r>
          </a:p>
          <a:p>
            <a:endParaRPr lang="ru-RU" dirty="0" smtClean="0">
              <a:solidFill>
                <a:srgbClr val="000066"/>
              </a:solidFill>
            </a:endParaRPr>
          </a:p>
          <a:p>
            <a:endParaRPr lang="en-US" dirty="0" smtClean="0">
              <a:solidFill>
                <a:srgbClr val="000066"/>
              </a:solidFill>
            </a:endParaRPr>
          </a:p>
        </p:txBody>
      </p:sp>
      <p:sp>
        <p:nvSpPr>
          <p:cNvPr id="8" name="TextBox 7"/>
          <p:cNvSpPr txBox="1"/>
          <p:nvPr/>
        </p:nvSpPr>
        <p:spPr>
          <a:xfrm>
            <a:off x="3143240" y="1214422"/>
            <a:ext cx="2857520" cy="2246769"/>
          </a:xfrm>
          <a:prstGeom prst="rect">
            <a:avLst/>
          </a:prstGeom>
          <a:noFill/>
        </p:spPr>
        <p:txBody>
          <a:bodyPr wrap="square" rtlCol="0">
            <a:spAutoFit/>
          </a:bodyPr>
          <a:lstStyle/>
          <a:p>
            <a:pPr algn="ctr"/>
            <a:r>
              <a:rPr lang="ru-RU" sz="2000" dirty="0" smtClean="0"/>
              <a:t>Одноразовые и многоразовые с </a:t>
            </a:r>
            <a:r>
              <a:rPr lang="hr-HR" sz="2000" dirty="0" smtClean="0">
                <a:solidFill>
                  <a:srgbClr val="330066"/>
                </a:solidFill>
              </a:rPr>
              <a:t>замком для быстрого разъединения, позволяющим использовать </a:t>
            </a:r>
            <a:r>
              <a:rPr lang="ru-RU" sz="2000" dirty="0" smtClean="0">
                <a:solidFill>
                  <a:srgbClr val="330066"/>
                </a:solidFill>
              </a:rPr>
              <a:t>его</a:t>
            </a:r>
            <a:r>
              <a:rPr lang="hr-HR" sz="2000" dirty="0" smtClean="0">
                <a:solidFill>
                  <a:srgbClr val="330066"/>
                </a:solidFill>
              </a:rPr>
              <a:t> одной рукой</a:t>
            </a:r>
            <a:endParaRPr lang="ru-RU"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112474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sz="4000" dirty="0"/>
          </a:p>
        </p:txBody>
      </p:sp>
      <p:sp>
        <p:nvSpPr>
          <p:cNvPr id="51202" name="Заголовок 1"/>
          <p:cNvSpPr>
            <a:spLocks noGrp="1"/>
          </p:cNvSpPr>
          <p:nvPr>
            <p:ph type="title"/>
          </p:nvPr>
        </p:nvSpPr>
        <p:spPr>
          <a:xfrm>
            <a:off x="323528" y="188640"/>
            <a:ext cx="8280400" cy="874712"/>
          </a:xfrm>
        </p:spPr>
        <p:txBody>
          <a:bodyPr/>
          <a:lstStyle/>
          <a:p>
            <a:pPr algn="ctr"/>
            <a:r>
              <a:rPr lang="ru-RU" dirty="0" smtClean="0">
                <a:solidFill>
                  <a:schemeClr val="bg1"/>
                </a:solidFill>
              </a:rPr>
              <a:t>Этапы катетеризации</a:t>
            </a:r>
          </a:p>
        </p:txBody>
      </p:sp>
      <p:pic>
        <p:nvPicPr>
          <p:cNvPr id="4" name="Содержимое 3" descr="этапы  катетеризации ПВ.jpg"/>
          <p:cNvPicPr>
            <a:picLocks noGrp="1" noChangeAspect="1"/>
          </p:cNvPicPr>
          <p:nvPr>
            <p:ph idx="1"/>
          </p:nvPr>
        </p:nvPicPr>
        <p:blipFill>
          <a:blip r:embed="rId3" cstate="print"/>
          <a:stretch>
            <a:fillRect/>
          </a:stretch>
        </p:blipFill>
        <p:spPr>
          <a:xfrm>
            <a:off x="500034" y="1357298"/>
            <a:ext cx="8072494" cy="5214974"/>
          </a:xfrm>
          <a:effectLst>
            <a:softEdge rad="112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90872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sz="4000" dirty="0"/>
          </a:p>
        </p:txBody>
      </p:sp>
      <p:sp>
        <p:nvSpPr>
          <p:cNvPr id="11266" name="Заголовок 1"/>
          <p:cNvSpPr>
            <a:spLocks noGrp="1"/>
          </p:cNvSpPr>
          <p:nvPr>
            <p:ph type="title"/>
          </p:nvPr>
        </p:nvSpPr>
        <p:spPr>
          <a:xfrm>
            <a:off x="467544" y="0"/>
            <a:ext cx="8229600" cy="908720"/>
          </a:xfrm>
        </p:spPr>
        <p:txBody>
          <a:bodyPr/>
          <a:lstStyle/>
          <a:p>
            <a:pPr algn="ctr"/>
            <a:r>
              <a:rPr lang="ru-RU" dirty="0" smtClean="0">
                <a:solidFill>
                  <a:schemeClr val="bg1"/>
                </a:solidFill>
              </a:rPr>
              <a:t>Гигиена рук</a:t>
            </a:r>
          </a:p>
        </p:txBody>
      </p:sp>
      <p:sp>
        <p:nvSpPr>
          <p:cNvPr id="5" name="Rectangle 3"/>
          <p:cNvSpPr txBox="1">
            <a:spLocks noChangeArrowheads="1"/>
          </p:cNvSpPr>
          <p:nvPr/>
        </p:nvSpPr>
        <p:spPr>
          <a:xfrm>
            <a:off x="2143108" y="5643578"/>
            <a:ext cx="7000892" cy="1214422"/>
          </a:xfrm>
          <a:prstGeom prst="rect">
            <a:avLst/>
          </a:prstGeom>
        </p:spPr>
        <p:txBody>
          <a:bodyPr vert="horz" lIns="92075" tIns="46038" rIns="92075" bIns="46038"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ru-RU" sz="2000" b="0" i="0" u="none" strike="noStrike" kern="1200" cap="none" spc="0" normalizeH="0" baseline="0" noProof="0" dirty="0" smtClean="0">
                <a:ln>
                  <a:noFill/>
                </a:ln>
                <a:solidFill>
                  <a:schemeClr val="tx1"/>
                </a:solidFill>
                <a:effectLst/>
                <a:uLnTx/>
                <a:uFillTx/>
                <a:latin typeface="+mn-lt"/>
                <a:ea typeface="+mn-ea"/>
                <a:cs typeface="+mn-cs"/>
              </a:rPr>
              <a:t>По статистике (США) медицинские работники выполняют рекомендации по гигиене рук только в </a:t>
            </a:r>
            <a:r>
              <a:rPr kumimoji="0" lang="ru-RU" sz="2000" b="0" i="0" u="none" strike="noStrike" kern="1200" cap="none" spc="0" normalizeH="0" baseline="0" noProof="0" dirty="0" smtClean="0">
                <a:ln>
                  <a:noFill/>
                </a:ln>
                <a:solidFill>
                  <a:srgbClr val="FF6F0D"/>
                </a:solidFill>
                <a:effectLst/>
                <a:uLnTx/>
                <a:uFillTx/>
                <a:latin typeface="+mn-lt"/>
                <a:ea typeface="+mn-ea"/>
                <a:cs typeface="+mn-cs"/>
              </a:rPr>
              <a:t>48%</a:t>
            </a:r>
            <a:r>
              <a:rPr kumimoji="0" lang="ru-RU" sz="2000" b="0" i="0" u="none" strike="noStrike" kern="1200" cap="none" spc="0" normalizeH="0" baseline="0" noProof="0" dirty="0" smtClean="0">
                <a:ln>
                  <a:noFill/>
                </a:ln>
                <a:solidFill>
                  <a:schemeClr val="tx1"/>
                </a:solidFill>
                <a:effectLst/>
                <a:uLnTx/>
                <a:uFillTx/>
                <a:latin typeface="+mn-lt"/>
                <a:ea typeface="+mn-ea"/>
                <a:cs typeface="+mn-cs"/>
              </a:rPr>
              <a:t> случаях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smtClean="0">
              <a:ln>
                <a:noFill/>
              </a:ln>
              <a:solidFill>
                <a:srgbClr val="FF6801"/>
              </a:solidFill>
              <a:effectLst/>
              <a:uLnTx/>
              <a:uFillTx/>
              <a:latin typeface="+mn-lt"/>
              <a:ea typeface="+mn-ea"/>
              <a:cs typeface="+mn-cs"/>
            </a:endParaRPr>
          </a:p>
        </p:txBody>
      </p:sp>
      <p:sp>
        <p:nvSpPr>
          <p:cNvPr id="6" name="Text Box 5"/>
          <p:cNvSpPr txBox="1">
            <a:spLocks noChangeArrowheads="1"/>
          </p:cNvSpPr>
          <p:nvPr/>
        </p:nvSpPr>
        <p:spPr bwMode="auto">
          <a:xfrm>
            <a:off x="2263775" y="6461125"/>
            <a:ext cx="6880225" cy="396875"/>
          </a:xfrm>
          <a:prstGeom prst="rect">
            <a:avLst/>
          </a:prstGeom>
          <a:noFill/>
          <a:ln w="9525">
            <a:noFill/>
            <a:miter lim="800000"/>
            <a:headEnd/>
            <a:tailEnd/>
          </a:ln>
        </p:spPr>
        <p:txBody>
          <a:bodyPr wrap="none">
            <a:spAutoFit/>
          </a:bodyPr>
          <a:lstStyle/>
          <a:p>
            <a:r>
              <a:rPr lang="en-US" sz="1000" dirty="0" err="1">
                <a:latin typeface="Times New Roman" pitchFamily="18" charset="0"/>
              </a:rPr>
              <a:t>Klevens</a:t>
            </a:r>
            <a:r>
              <a:rPr lang="en-US" sz="1000" dirty="0">
                <a:latin typeface="Times New Roman" pitchFamily="18" charset="0"/>
              </a:rPr>
              <a:t> RM. Estimating health care-associated infections and deaths in US hospitals, 2002, Public Health Rep.2007; 122(2):160-6.</a:t>
            </a:r>
          </a:p>
          <a:p>
            <a:r>
              <a:rPr lang="en-US" sz="1000" dirty="0" err="1">
                <a:latin typeface="Times New Roman" pitchFamily="18" charset="0"/>
              </a:rPr>
              <a:t>Pittet</a:t>
            </a:r>
            <a:r>
              <a:rPr lang="en-US" sz="1000" dirty="0">
                <a:latin typeface="Times New Roman" pitchFamily="18" charset="0"/>
              </a:rPr>
              <a:t> D, Compliance with </a:t>
            </a:r>
            <a:r>
              <a:rPr lang="en-US" sz="1000" dirty="0" err="1">
                <a:latin typeface="Times New Roman" pitchFamily="18" charset="0"/>
              </a:rPr>
              <a:t>handwashing</a:t>
            </a:r>
            <a:r>
              <a:rPr lang="en-US" sz="1000" dirty="0">
                <a:latin typeface="Times New Roman" pitchFamily="18" charset="0"/>
              </a:rPr>
              <a:t> in a teaching </a:t>
            </a:r>
            <a:r>
              <a:rPr lang="en-US" sz="1000" dirty="0" err="1">
                <a:latin typeface="Times New Roman" pitchFamily="18" charset="0"/>
              </a:rPr>
              <a:t>hospital.Ann</a:t>
            </a:r>
            <a:r>
              <a:rPr lang="en-US" sz="1000" dirty="0">
                <a:latin typeface="Times New Roman" pitchFamily="18" charset="0"/>
              </a:rPr>
              <a:t> Intern Med 1999;130:126-30.</a:t>
            </a:r>
          </a:p>
        </p:txBody>
      </p:sp>
      <p:pic>
        <p:nvPicPr>
          <p:cNvPr id="52225" name="Picture 1" descr="C:\Documents and Settings\Admin\Рабочий стол\Венозный доступ\washing-hands.jpg"/>
          <p:cNvPicPr>
            <a:picLocks noChangeAspect="1" noChangeArrowheads="1"/>
          </p:cNvPicPr>
          <p:nvPr/>
        </p:nvPicPr>
        <p:blipFill>
          <a:blip r:embed="rId3" cstate="print"/>
          <a:srcRect/>
          <a:stretch>
            <a:fillRect/>
          </a:stretch>
        </p:blipFill>
        <p:spPr bwMode="auto">
          <a:xfrm>
            <a:off x="1500166" y="1142984"/>
            <a:ext cx="6116063" cy="39049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0" y="5000636"/>
            <a:ext cx="9144000" cy="861774"/>
          </a:xfrm>
          <a:prstGeom prst="rect">
            <a:avLst/>
          </a:prstGeom>
          <a:noFill/>
        </p:spPr>
        <p:txBody>
          <a:bodyPr wrap="square" rtlCol="0">
            <a:spAutoFit/>
          </a:bodyPr>
          <a:lstStyle/>
          <a:p>
            <a:pPr marL="0" lvl="2" algn="ctr"/>
            <a:r>
              <a:rPr lang="ru-RU" sz="3200" b="1" dirty="0" smtClean="0">
                <a:solidFill>
                  <a:srgbClr val="FF0000"/>
                </a:solidFill>
              </a:rPr>
              <a:t>Мойте руки даже если Вы используете перчатки</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0"/>
            <a:ext cx="9144000" cy="98072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sz="4000" dirty="0"/>
          </a:p>
        </p:txBody>
      </p:sp>
      <p:sp>
        <p:nvSpPr>
          <p:cNvPr id="57346" name="Заголовок 1"/>
          <p:cNvSpPr>
            <a:spLocks noGrp="1"/>
          </p:cNvSpPr>
          <p:nvPr>
            <p:ph type="title"/>
          </p:nvPr>
        </p:nvSpPr>
        <p:spPr>
          <a:xfrm>
            <a:off x="357188" y="0"/>
            <a:ext cx="8280400" cy="874713"/>
          </a:xfrm>
        </p:spPr>
        <p:txBody>
          <a:bodyPr/>
          <a:lstStyle/>
          <a:p>
            <a:pPr algn="ctr"/>
            <a:r>
              <a:rPr lang="ru-RU" dirty="0" smtClean="0">
                <a:solidFill>
                  <a:schemeClr val="bg1"/>
                </a:solidFill>
              </a:rPr>
              <a:t>Гигиена рук</a:t>
            </a:r>
          </a:p>
        </p:txBody>
      </p:sp>
      <p:pic>
        <p:nvPicPr>
          <p:cNvPr id="57347" name="Содержимое 3" descr="hand1.jpg"/>
          <p:cNvPicPr>
            <a:picLocks noGrp="1" noChangeAspect="1"/>
          </p:cNvPicPr>
          <p:nvPr>
            <p:ph idx="1"/>
          </p:nvPr>
        </p:nvPicPr>
        <p:blipFill>
          <a:blip r:embed="rId3" cstate="print"/>
          <a:srcRect/>
          <a:stretch>
            <a:fillRect/>
          </a:stretch>
        </p:blipFill>
        <p:spPr>
          <a:xfrm>
            <a:off x="428625" y="1143000"/>
            <a:ext cx="2286000" cy="1714500"/>
          </a:xfrm>
        </p:spPr>
      </p:pic>
      <p:pic>
        <p:nvPicPr>
          <p:cNvPr id="57348" name="Рисунок 4" descr="hand2.jpg"/>
          <p:cNvPicPr>
            <a:picLocks noChangeAspect="1"/>
          </p:cNvPicPr>
          <p:nvPr/>
        </p:nvPicPr>
        <p:blipFill>
          <a:blip r:embed="rId4" cstate="print"/>
          <a:srcRect/>
          <a:stretch>
            <a:fillRect/>
          </a:stretch>
        </p:blipFill>
        <p:spPr bwMode="auto">
          <a:xfrm>
            <a:off x="3143250" y="1143000"/>
            <a:ext cx="2286000" cy="1714500"/>
          </a:xfrm>
          <a:prstGeom prst="rect">
            <a:avLst/>
          </a:prstGeom>
          <a:noFill/>
          <a:ln w="9525">
            <a:noFill/>
            <a:miter lim="800000"/>
            <a:headEnd/>
            <a:tailEnd/>
          </a:ln>
        </p:spPr>
      </p:pic>
      <p:pic>
        <p:nvPicPr>
          <p:cNvPr id="57349" name="Рисунок 5" descr="hand3.jpg"/>
          <p:cNvPicPr>
            <a:picLocks noChangeAspect="1"/>
          </p:cNvPicPr>
          <p:nvPr/>
        </p:nvPicPr>
        <p:blipFill>
          <a:blip r:embed="rId5" cstate="print"/>
          <a:srcRect/>
          <a:stretch>
            <a:fillRect/>
          </a:stretch>
        </p:blipFill>
        <p:spPr bwMode="auto">
          <a:xfrm>
            <a:off x="1643063" y="3000375"/>
            <a:ext cx="2286000" cy="1714500"/>
          </a:xfrm>
          <a:prstGeom prst="rect">
            <a:avLst/>
          </a:prstGeom>
          <a:noFill/>
          <a:ln w="9525">
            <a:noFill/>
            <a:miter lim="800000"/>
            <a:headEnd/>
            <a:tailEnd/>
          </a:ln>
        </p:spPr>
      </p:pic>
      <p:pic>
        <p:nvPicPr>
          <p:cNvPr id="57350" name="Рисунок 6" descr="hand4.jpg"/>
          <p:cNvPicPr>
            <a:picLocks noChangeAspect="1"/>
          </p:cNvPicPr>
          <p:nvPr/>
        </p:nvPicPr>
        <p:blipFill>
          <a:blip r:embed="rId6" cstate="print"/>
          <a:srcRect/>
          <a:stretch>
            <a:fillRect/>
          </a:stretch>
        </p:blipFill>
        <p:spPr bwMode="auto">
          <a:xfrm>
            <a:off x="4357688" y="3000375"/>
            <a:ext cx="2286000" cy="1714500"/>
          </a:xfrm>
          <a:prstGeom prst="rect">
            <a:avLst/>
          </a:prstGeom>
          <a:noFill/>
          <a:ln w="9525">
            <a:noFill/>
            <a:miter lim="800000"/>
            <a:headEnd/>
            <a:tailEnd/>
          </a:ln>
        </p:spPr>
      </p:pic>
      <p:pic>
        <p:nvPicPr>
          <p:cNvPr id="57351" name="Рисунок 7" descr="hand5.jpg"/>
          <p:cNvPicPr>
            <a:picLocks noChangeAspect="1"/>
          </p:cNvPicPr>
          <p:nvPr/>
        </p:nvPicPr>
        <p:blipFill>
          <a:blip r:embed="rId7" cstate="print"/>
          <a:srcRect/>
          <a:stretch>
            <a:fillRect/>
          </a:stretch>
        </p:blipFill>
        <p:spPr bwMode="auto">
          <a:xfrm>
            <a:off x="3000375" y="4857750"/>
            <a:ext cx="2286000" cy="1714500"/>
          </a:xfrm>
          <a:prstGeom prst="rect">
            <a:avLst/>
          </a:prstGeom>
          <a:noFill/>
          <a:ln w="9525">
            <a:noFill/>
            <a:miter lim="800000"/>
            <a:headEnd/>
            <a:tailEnd/>
          </a:ln>
        </p:spPr>
      </p:pic>
      <p:pic>
        <p:nvPicPr>
          <p:cNvPr id="57352" name="Рисунок 8" descr="hand6.jpg"/>
          <p:cNvPicPr>
            <a:picLocks noChangeAspect="1"/>
          </p:cNvPicPr>
          <p:nvPr/>
        </p:nvPicPr>
        <p:blipFill>
          <a:blip r:embed="rId8" cstate="print"/>
          <a:srcRect/>
          <a:stretch>
            <a:fillRect/>
          </a:stretch>
        </p:blipFill>
        <p:spPr bwMode="auto">
          <a:xfrm>
            <a:off x="5643563" y="4857750"/>
            <a:ext cx="2286000" cy="171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0563" name="Picture 3" descr="Hands"/>
          <p:cNvPicPr>
            <a:picLocks noChangeAspect="1" noChangeArrowheads="1"/>
          </p:cNvPicPr>
          <p:nvPr/>
        </p:nvPicPr>
        <p:blipFill>
          <a:blip r:embed="rId3" cstate="print"/>
          <a:srcRect/>
          <a:stretch>
            <a:fillRect/>
          </a:stretch>
        </p:blipFill>
        <p:spPr bwMode="auto">
          <a:xfrm>
            <a:off x="785786" y="1774741"/>
            <a:ext cx="7715304" cy="4882501"/>
          </a:xfrm>
          <a:prstGeom prst="rect">
            <a:avLst/>
          </a:prstGeom>
          <a:noFill/>
          <a:ln w="9525">
            <a:noFill/>
            <a:miter lim="800000"/>
            <a:headEnd/>
            <a:tailEnd/>
          </a:ln>
        </p:spPr>
      </p:pic>
      <p:sp>
        <p:nvSpPr>
          <p:cNvPr id="1090564" name="Text Box 4"/>
          <p:cNvSpPr txBox="1">
            <a:spLocks noChangeArrowheads="1"/>
          </p:cNvSpPr>
          <p:nvPr/>
        </p:nvSpPr>
        <p:spPr bwMode="auto">
          <a:xfrm>
            <a:off x="0" y="1214422"/>
            <a:ext cx="8991600" cy="523220"/>
          </a:xfrm>
          <a:prstGeom prst="rect">
            <a:avLst/>
          </a:prstGeom>
          <a:noFill/>
          <a:ln w="9525">
            <a:noFill/>
            <a:miter lim="800000"/>
            <a:headEnd/>
            <a:tailEnd/>
          </a:ln>
        </p:spPr>
        <p:txBody>
          <a:bodyPr>
            <a:spAutoFit/>
          </a:bodyPr>
          <a:lstStyle/>
          <a:p>
            <a:pPr algn="ctr" eaLnBrk="0" hangingPunct="0">
              <a:spcBef>
                <a:spcPct val="50000"/>
              </a:spcBef>
            </a:pPr>
            <a:r>
              <a:rPr lang="ru-RU" sz="2800" b="1" dirty="0" smtClean="0">
                <a:ea typeface="Arial Unicode MS" pitchFamily="34" charset="-128"/>
                <a:cs typeface="Arial Unicode MS" pitchFamily="34" charset="-128"/>
              </a:rPr>
              <a:t>Проблемные места</a:t>
            </a:r>
            <a:endParaRPr lang="en-US" sz="2800" b="1" dirty="0">
              <a:ea typeface="Arial Unicode MS" pitchFamily="34" charset="-128"/>
              <a:cs typeface="Arial Unicode MS" pitchFamily="34" charset="-128"/>
            </a:endParaRPr>
          </a:p>
        </p:txBody>
      </p:sp>
      <p:sp>
        <p:nvSpPr>
          <p:cNvPr id="1090565" name="Text Box 5"/>
          <p:cNvSpPr txBox="1">
            <a:spLocks noChangeArrowheads="1"/>
          </p:cNvSpPr>
          <p:nvPr/>
        </p:nvSpPr>
        <p:spPr bwMode="auto">
          <a:xfrm>
            <a:off x="5638800" y="5651500"/>
            <a:ext cx="1447800" cy="384175"/>
          </a:xfrm>
          <a:prstGeom prst="rect">
            <a:avLst/>
          </a:prstGeom>
          <a:noFill/>
          <a:ln w="9525">
            <a:noFill/>
            <a:miter lim="800000"/>
            <a:headEnd/>
            <a:tailEnd/>
          </a:ln>
        </p:spPr>
        <p:txBody>
          <a:bodyPr>
            <a:spAutoFit/>
          </a:bodyPr>
          <a:lstStyle/>
          <a:p>
            <a:pPr eaLnBrk="0" hangingPunct="0">
              <a:lnSpc>
                <a:spcPct val="80000"/>
              </a:lnSpc>
              <a:spcBef>
                <a:spcPct val="50000"/>
              </a:spcBef>
            </a:pPr>
            <a:r>
              <a:rPr lang="ru-RU" sz="1200" b="1">
                <a:solidFill>
                  <a:schemeClr val="bg1"/>
                </a:solidFill>
              </a:rPr>
              <a:t>Чаще всего пропускаются</a:t>
            </a:r>
            <a:endParaRPr lang="en-US" sz="2400" b="1"/>
          </a:p>
        </p:txBody>
      </p:sp>
      <p:sp>
        <p:nvSpPr>
          <p:cNvPr id="1090566" name="Text Box 6"/>
          <p:cNvSpPr txBox="1">
            <a:spLocks noChangeArrowheads="1"/>
          </p:cNvSpPr>
          <p:nvPr/>
        </p:nvSpPr>
        <p:spPr bwMode="auto">
          <a:xfrm>
            <a:off x="3733800" y="5651500"/>
            <a:ext cx="1447800" cy="384175"/>
          </a:xfrm>
          <a:prstGeom prst="rect">
            <a:avLst/>
          </a:prstGeom>
          <a:noFill/>
          <a:ln w="9525">
            <a:noFill/>
            <a:miter lim="800000"/>
            <a:headEnd/>
            <a:tailEnd/>
          </a:ln>
        </p:spPr>
        <p:txBody>
          <a:bodyPr>
            <a:spAutoFit/>
          </a:bodyPr>
          <a:lstStyle/>
          <a:p>
            <a:pPr eaLnBrk="0" hangingPunct="0">
              <a:lnSpc>
                <a:spcPct val="80000"/>
              </a:lnSpc>
              <a:spcBef>
                <a:spcPct val="50000"/>
              </a:spcBef>
            </a:pPr>
            <a:r>
              <a:rPr lang="ru-RU" sz="1200" b="1">
                <a:solidFill>
                  <a:schemeClr val="bg1"/>
                </a:solidFill>
              </a:rPr>
              <a:t>Часто пропускаются</a:t>
            </a:r>
            <a:endParaRPr lang="en-US" sz="2400" b="1"/>
          </a:p>
        </p:txBody>
      </p:sp>
      <p:sp>
        <p:nvSpPr>
          <p:cNvPr id="1090567" name="Text Box 7"/>
          <p:cNvSpPr txBox="1">
            <a:spLocks noChangeArrowheads="1"/>
          </p:cNvSpPr>
          <p:nvPr/>
        </p:nvSpPr>
        <p:spPr bwMode="auto">
          <a:xfrm>
            <a:off x="1981200" y="5651500"/>
            <a:ext cx="1447800" cy="384175"/>
          </a:xfrm>
          <a:prstGeom prst="rect">
            <a:avLst/>
          </a:prstGeom>
          <a:noFill/>
          <a:ln w="9525">
            <a:noFill/>
            <a:miter lim="800000"/>
            <a:headEnd/>
            <a:tailEnd/>
          </a:ln>
        </p:spPr>
        <p:txBody>
          <a:bodyPr>
            <a:spAutoFit/>
          </a:bodyPr>
          <a:lstStyle/>
          <a:p>
            <a:pPr eaLnBrk="0" hangingPunct="0">
              <a:lnSpc>
                <a:spcPct val="80000"/>
              </a:lnSpc>
              <a:spcBef>
                <a:spcPct val="50000"/>
              </a:spcBef>
            </a:pPr>
            <a:r>
              <a:rPr lang="ru-RU" sz="1200" b="1">
                <a:solidFill>
                  <a:schemeClr val="bg1"/>
                </a:solidFill>
              </a:rPr>
              <a:t>Реже всего пропускаются</a:t>
            </a:r>
            <a:endParaRPr lang="en-US" sz="2400" b="1"/>
          </a:p>
        </p:txBody>
      </p:sp>
      <p:sp>
        <p:nvSpPr>
          <p:cNvPr id="9" name="Прямоугольник 8"/>
          <p:cNvSpPr/>
          <p:nvPr/>
        </p:nvSpPr>
        <p:spPr>
          <a:xfrm>
            <a:off x="0" y="0"/>
            <a:ext cx="9144000" cy="98072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4000" dirty="0" smtClean="0"/>
              <a:t>Гигиена рук</a:t>
            </a:r>
            <a:endParaRPr lang="ru-RU" sz="4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12474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4000" dirty="0" smtClean="0"/>
              <a:t>Где пациент ?</a:t>
            </a:r>
            <a:endParaRPr lang="ru-RU" sz="4000" dirty="0"/>
          </a:p>
        </p:txBody>
      </p:sp>
      <p:pic>
        <p:nvPicPr>
          <p:cNvPr id="9" name="Содержимое 3" descr="фильтрация.jpg"/>
          <p:cNvPicPr>
            <a:picLocks noGrp="1" noChangeAspect="1"/>
          </p:cNvPicPr>
          <p:nvPr>
            <p:ph idx="1"/>
          </p:nvPr>
        </p:nvPicPr>
        <p:blipFill>
          <a:blip r:embed="rId3" cstate="print"/>
          <a:stretch>
            <a:fillRect/>
          </a:stretch>
        </p:blipFill>
        <p:spPr>
          <a:xfrm>
            <a:off x="899592" y="1340768"/>
            <a:ext cx="7211207" cy="5257800"/>
          </a:xfrm>
          <a:effectLst>
            <a:softEdge rad="112500"/>
          </a:effectLst>
        </p:spPr>
      </p:pic>
      <p:pic>
        <p:nvPicPr>
          <p:cNvPr id="11" name="Picture 10"/>
          <p:cNvPicPr>
            <a:picLocks noChangeAspect="1"/>
          </p:cNvPicPr>
          <p:nvPr/>
        </p:nvPicPr>
        <p:blipFill>
          <a:blip r:embed="rId4" cstate="print"/>
          <a:srcRect/>
          <a:stretch>
            <a:fillRect/>
          </a:stretch>
        </p:blipFill>
        <p:spPr bwMode="auto">
          <a:xfrm>
            <a:off x="683568" y="1268760"/>
            <a:ext cx="7632848" cy="526384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112474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sz="4000" dirty="0"/>
          </a:p>
        </p:txBody>
      </p:sp>
      <p:sp>
        <p:nvSpPr>
          <p:cNvPr id="52226" name="Заголовок 1"/>
          <p:cNvSpPr>
            <a:spLocks noGrp="1"/>
          </p:cNvSpPr>
          <p:nvPr>
            <p:ph type="title"/>
          </p:nvPr>
        </p:nvSpPr>
        <p:spPr>
          <a:xfrm>
            <a:off x="467544" y="0"/>
            <a:ext cx="8229600" cy="1143000"/>
          </a:xfrm>
        </p:spPr>
        <p:txBody>
          <a:bodyPr/>
          <a:lstStyle/>
          <a:p>
            <a:pPr algn="ctr"/>
            <a:r>
              <a:rPr lang="ru-RU" dirty="0" smtClean="0">
                <a:solidFill>
                  <a:schemeClr val="bg1"/>
                </a:solidFill>
              </a:rPr>
              <a:t>Пункция </a:t>
            </a:r>
          </a:p>
        </p:txBody>
      </p:sp>
      <p:pic>
        <p:nvPicPr>
          <p:cNvPr id="4" name="Содержимое 3" descr="этапы катетеризации ПВ 2.jpg"/>
          <p:cNvPicPr>
            <a:picLocks noGrp="1" noChangeAspect="1"/>
          </p:cNvPicPr>
          <p:nvPr>
            <p:ph idx="1"/>
          </p:nvPr>
        </p:nvPicPr>
        <p:blipFill>
          <a:blip r:embed="rId3" cstate="print"/>
          <a:stretch>
            <a:fillRect/>
          </a:stretch>
        </p:blipFill>
        <p:spPr>
          <a:xfrm>
            <a:off x="285720" y="1785926"/>
            <a:ext cx="4929221" cy="37147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5357818" y="1314816"/>
            <a:ext cx="3429024" cy="5543184"/>
          </a:xfrm>
          <a:prstGeom prst="rect">
            <a:avLst/>
          </a:prstGeom>
          <a:noFill/>
        </p:spPr>
        <p:txBody>
          <a:bodyPr wrap="square" rtlCol="0">
            <a:spAutoFit/>
          </a:bodyPr>
          <a:lstStyle/>
          <a:p>
            <a:pPr marL="342900" indent="-342900">
              <a:lnSpc>
                <a:spcPct val="150000"/>
              </a:lnSpc>
              <a:buFont typeface="+mj-lt"/>
              <a:buAutoNum type="arabicPeriod"/>
            </a:pPr>
            <a:r>
              <a:rPr lang="ru-RU" sz="2000" dirty="0" smtClean="0"/>
              <a:t>Взять катетер удобным способом, что бы срез иглы был направлен вверх.</a:t>
            </a:r>
          </a:p>
          <a:p>
            <a:pPr marL="342900" indent="-342900">
              <a:lnSpc>
                <a:spcPct val="150000"/>
              </a:lnSpc>
              <a:buFont typeface="+mj-lt"/>
              <a:buAutoNum type="arabicPeriod"/>
            </a:pPr>
            <a:r>
              <a:rPr lang="ru-RU" sz="2000" dirty="0" smtClean="0"/>
              <a:t>Натянуть кожу пациента большим пальцем, и зафиксировать вену. </a:t>
            </a:r>
          </a:p>
          <a:p>
            <a:pPr marL="342900" indent="-342900">
              <a:lnSpc>
                <a:spcPct val="150000"/>
              </a:lnSpc>
              <a:buFont typeface="+mj-lt"/>
              <a:buAutoNum type="arabicPeriod"/>
            </a:pPr>
            <a:r>
              <a:rPr lang="ru-RU" sz="2000" dirty="0" smtClean="0"/>
              <a:t>Ввести катетер на игле под углом к коже (10°-45°), прокол быстрый и уверенный.</a:t>
            </a:r>
          </a:p>
          <a:p>
            <a:pPr marL="342900" indent="-342900">
              <a:lnSpc>
                <a:spcPct val="150000"/>
              </a:lnSpc>
              <a:buFont typeface="+mj-lt"/>
              <a:buAutoNum type="arabicPeriod"/>
            </a:pPr>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
          <p:cNvPicPr>
            <a:picLocks noChangeAspect="1" noChangeArrowheads="1"/>
          </p:cNvPicPr>
          <p:nvPr/>
        </p:nvPicPr>
        <p:blipFill>
          <a:blip r:embed="rId3" cstate="print"/>
          <a:srcRect/>
          <a:stretch>
            <a:fillRect/>
          </a:stretch>
        </p:blipFill>
        <p:spPr bwMode="auto">
          <a:xfrm>
            <a:off x="5072066" y="1571612"/>
            <a:ext cx="4071934" cy="4643440"/>
          </a:xfrm>
          <a:prstGeom prst="rect">
            <a:avLst/>
          </a:prstGeom>
          <a:noFill/>
          <a:ln w="9525">
            <a:noFill/>
            <a:miter lim="800000"/>
            <a:headEnd/>
            <a:tailEnd/>
          </a:ln>
          <a:effectLst/>
        </p:spPr>
      </p:pic>
      <p:sp>
        <p:nvSpPr>
          <p:cNvPr id="4" name="Прямоугольник 3"/>
          <p:cNvSpPr/>
          <p:nvPr/>
        </p:nvSpPr>
        <p:spPr>
          <a:xfrm>
            <a:off x="0" y="0"/>
            <a:ext cx="9144000" cy="78579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sz="4000" dirty="0"/>
          </a:p>
        </p:txBody>
      </p:sp>
      <p:pic>
        <p:nvPicPr>
          <p:cNvPr id="6" name="Рисунок 5" descr="периферическаы вена крупным планом.jpg"/>
          <p:cNvPicPr>
            <a:picLocks noChangeAspect="1"/>
          </p:cNvPicPr>
          <p:nvPr/>
        </p:nvPicPr>
        <p:blipFill>
          <a:blip r:embed="rId4" cstate="print"/>
          <a:stretch>
            <a:fillRect/>
          </a:stretch>
        </p:blipFill>
        <p:spPr>
          <a:xfrm>
            <a:off x="357158" y="1071546"/>
            <a:ext cx="4643470" cy="2952379"/>
          </a:xfrm>
          <a:prstGeom prst="rect">
            <a:avLst/>
          </a:prstGeom>
          <a:ln>
            <a:noFill/>
          </a:ln>
          <a:effectLst>
            <a:outerShdw blurRad="292100" dist="139700" dir="2700000" algn="tl" rotWithShape="0">
              <a:srgbClr val="333333">
                <a:alpha val="65000"/>
              </a:srgbClr>
            </a:outerShdw>
          </a:effectLst>
        </p:spPr>
      </p:pic>
      <p:sp>
        <p:nvSpPr>
          <p:cNvPr id="48131" name="Заголовок 3"/>
          <p:cNvSpPr>
            <a:spLocks noGrp="1"/>
          </p:cNvSpPr>
          <p:nvPr>
            <p:ph type="ctrTitle"/>
          </p:nvPr>
        </p:nvSpPr>
        <p:spPr>
          <a:xfrm>
            <a:off x="428596" y="0"/>
            <a:ext cx="8064500" cy="740030"/>
          </a:xfrm>
        </p:spPr>
        <p:txBody>
          <a:bodyPr/>
          <a:lstStyle/>
          <a:p>
            <a:pPr algn="ctr"/>
            <a:r>
              <a:rPr lang="ru-RU" sz="3600" dirty="0" smtClean="0">
                <a:solidFill>
                  <a:schemeClr val="bg1"/>
                </a:solidFill>
              </a:rPr>
              <a:t>Катетеризация</a:t>
            </a:r>
          </a:p>
        </p:txBody>
      </p:sp>
      <p:sp>
        <p:nvSpPr>
          <p:cNvPr id="5" name="TextBox 4"/>
          <p:cNvSpPr txBox="1"/>
          <p:nvPr/>
        </p:nvSpPr>
        <p:spPr>
          <a:xfrm>
            <a:off x="214282" y="4214818"/>
            <a:ext cx="5072098" cy="2862322"/>
          </a:xfrm>
          <a:prstGeom prst="rect">
            <a:avLst/>
          </a:prstGeom>
          <a:noFill/>
        </p:spPr>
        <p:txBody>
          <a:bodyPr wrap="square" rtlCol="0">
            <a:spAutoFit/>
          </a:bodyPr>
          <a:lstStyle/>
          <a:p>
            <a:pPr marL="342900" indent="-342900">
              <a:buFont typeface="+mj-lt"/>
              <a:buAutoNum type="arabicPeriod"/>
            </a:pPr>
            <a:r>
              <a:rPr lang="ru-RU" dirty="0" smtClean="0"/>
              <a:t>При появлении крови в камере визуализации уменьшить угол введения, максимально приблизив к коже.</a:t>
            </a:r>
          </a:p>
          <a:p>
            <a:pPr marL="342900" indent="-342900">
              <a:buFont typeface="+mj-lt"/>
              <a:buAutoNum type="arabicPeriod"/>
            </a:pPr>
            <a:r>
              <a:rPr lang="ru-RU" dirty="0" smtClean="0"/>
              <a:t>Продвинуть катетер на 2-3 мм в вену.</a:t>
            </a:r>
          </a:p>
          <a:p>
            <a:pPr marL="342900" indent="-342900">
              <a:buFont typeface="+mj-lt"/>
              <a:buAutoNum type="arabicPeriod"/>
            </a:pPr>
            <a:r>
              <a:rPr lang="ru-RU" dirty="0" smtClean="0"/>
              <a:t>Потянуть иглу-проводник назад. Появление крови подтверждает правильность размещения катетера.</a:t>
            </a:r>
          </a:p>
          <a:p>
            <a:pPr marL="342900" indent="-342900">
              <a:buFont typeface="+mj-lt"/>
              <a:buAutoNum type="arabicPeriod"/>
            </a:pPr>
            <a:r>
              <a:rPr lang="ru-RU" dirty="0" smtClean="0"/>
              <a:t>Полностью продвинуть катетер в вену, снимая его с иглы-проводника.</a:t>
            </a:r>
          </a:p>
          <a:p>
            <a:pPr marL="342900" indent="-342900">
              <a:buFont typeface="+mj-lt"/>
              <a:buAutoNum type="arabicPeriod"/>
            </a:pPr>
            <a:endParaRPr lang="ru-R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90872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sz="4000" dirty="0"/>
          </a:p>
        </p:txBody>
      </p:sp>
      <p:sp>
        <p:nvSpPr>
          <p:cNvPr id="11266" name="Заголовок 1"/>
          <p:cNvSpPr>
            <a:spLocks noGrp="1"/>
          </p:cNvSpPr>
          <p:nvPr>
            <p:ph type="title"/>
          </p:nvPr>
        </p:nvSpPr>
        <p:spPr>
          <a:xfrm>
            <a:off x="467544" y="0"/>
            <a:ext cx="8229600" cy="908720"/>
          </a:xfrm>
        </p:spPr>
        <p:txBody>
          <a:bodyPr>
            <a:normAutofit fontScale="90000"/>
          </a:bodyPr>
          <a:lstStyle/>
          <a:p>
            <a:pPr algn="ctr"/>
            <a:r>
              <a:rPr lang="ru-RU" dirty="0" smtClean="0">
                <a:solidFill>
                  <a:schemeClr val="bg1"/>
                </a:solidFill>
              </a:rPr>
              <a:t>Трудности пункции и катетеризации</a:t>
            </a:r>
          </a:p>
        </p:txBody>
      </p:sp>
      <p:pic>
        <p:nvPicPr>
          <p:cNvPr id="133121" name="Picture 1" descr="C:\Documents and Settings\Admin\Рабочий стол\Венозный доступ\незавершенная пункция.jpg"/>
          <p:cNvPicPr>
            <a:picLocks noChangeAspect="1" noChangeArrowheads="1"/>
          </p:cNvPicPr>
          <p:nvPr/>
        </p:nvPicPr>
        <p:blipFill>
          <a:blip r:embed="rId3" cstate="print"/>
          <a:srcRect/>
          <a:stretch>
            <a:fillRect/>
          </a:stretch>
        </p:blipFill>
        <p:spPr bwMode="auto">
          <a:xfrm>
            <a:off x="214282" y="2143116"/>
            <a:ext cx="4410096" cy="34118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0" y="928670"/>
            <a:ext cx="4786314" cy="400110"/>
          </a:xfrm>
          <a:prstGeom prst="rect">
            <a:avLst/>
          </a:prstGeom>
          <a:noFill/>
        </p:spPr>
        <p:txBody>
          <a:bodyPr wrap="square" rtlCol="0">
            <a:spAutoFit/>
          </a:bodyPr>
          <a:lstStyle/>
          <a:p>
            <a:pPr algn="ctr"/>
            <a:r>
              <a:rPr lang="ru-RU" sz="2000" b="1" dirty="0" smtClean="0"/>
              <a:t>Незавершенная пункция</a:t>
            </a:r>
            <a:endParaRPr lang="ru-RU" sz="2000" b="1" dirty="0"/>
          </a:p>
        </p:txBody>
      </p:sp>
      <p:pic>
        <p:nvPicPr>
          <p:cNvPr id="133122" name="Picture 2" descr="C:\Documents and Settings\Admin\Рабочий стол\Венозный доступ\3030F06.gif"/>
          <p:cNvPicPr>
            <a:picLocks noChangeAspect="1" noChangeArrowheads="1"/>
          </p:cNvPicPr>
          <p:nvPr/>
        </p:nvPicPr>
        <p:blipFill>
          <a:blip r:embed="rId4" cstate="print"/>
          <a:srcRect/>
          <a:stretch>
            <a:fillRect/>
          </a:stretch>
        </p:blipFill>
        <p:spPr bwMode="auto">
          <a:xfrm>
            <a:off x="4848225" y="1714488"/>
            <a:ext cx="4295775" cy="36909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4572000" y="928670"/>
            <a:ext cx="4572000" cy="400110"/>
          </a:xfrm>
          <a:prstGeom prst="rect">
            <a:avLst/>
          </a:prstGeom>
          <a:noFill/>
        </p:spPr>
        <p:txBody>
          <a:bodyPr wrap="square" rtlCol="0">
            <a:spAutoFit/>
          </a:bodyPr>
          <a:lstStyle/>
          <a:p>
            <a:pPr algn="ctr"/>
            <a:r>
              <a:rPr lang="ru-RU" sz="2000" b="1" dirty="0" err="1" smtClean="0"/>
              <a:t>Пенетрация</a:t>
            </a:r>
            <a:r>
              <a:rPr lang="ru-RU" sz="2000" b="1" dirty="0" smtClean="0"/>
              <a:t> задней стенки сосуда</a:t>
            </a:r>
            <a:endParaRPr lang="ru-RU" sz="20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90872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sz="4000" dirty="0"/>
          </a:p>
        </p:txBody>
      </p:sp>
      <p:sp>
        <p:nvSpPr>
          <p:cNvPr id="11266" name="Заголовок 1"/>
          <p:cNvSpPr>
            <a:spLocks noGrp="1"/>
          </p:cNvSpPr>
          <p:nvPr>
            <p:ph type="title"/>
          </p:nvPr>
        </p:nvSpPr>
        <p:spPr>
          <a:xfrm>
            <a:off x="467544" y="0"/>
            <a:ext cx="8229600" cy="908720"/>
          </a:xfrm>
        </p:spPr>
        <p:txBody>
          <a:bodyPr/>
          <a:lstStyle/>
          <a:p>
            <a:pPr algn="ctr"/>
            <a:r>
              <a:rPr lang="ru-RU" dirty="0" smtClean="0">
                <a:solidFill>
                  <a:schemeClr val="bg1"/>
                </a:solidFill>
              </a:rPr>
              <a:t>Продолжение…</a:t>
            </a:r>
          </a:p>
        </p:txBody>
      </p:sp>
      <p:sp>
        <p:nvSpPr>
          <p:cNvPr id="5" name="TextBox 4"/>
          <p:cNvSpPr txBox="1"/>
          <p:nvPr/>
        </p:nvSpPr>
        <p:spPr>
          <a:xfrm>
            <a:off x="571472" y="4857760"/>
            <a:ext cx="7715304" cy="2215991"/>
          </a:xfrm>
          <a:prstGeom prst="rect">
            <a:avLst/>
          </a:prstGeom>
          <a:noFill/>
        </p:spPr>
        <p:txBody>
          <a:bodyPr wrap="square" rtlCol="0">
            <a:spAutoFit/>
          </a:bodyPr>
          <a:lstStyle/>
          <a:p>
            <a:pPr marL="342900" indent="-342900" algn="just">
              <a:buFont typeface="+mj-lt"/>
              <a:buAutoNum type="arabicPeriod"/>
            </a:pPr>
            <a:r>
              <a:rPr lang="ru-RU" sz="2000" dirty="0" smtClean="0"/>
              <a:t>Снят жгут;</a:t>
            </a:r>
          </a:p>
          <a:p>
            <a:pPr marL="342900" indent="-342900" algn="just">
              <a:buFont typeface="+mj-lt"/>
              <a:buAutoNum type="arabicPeriod"/>
            </a:pPr>
            <a:r>
              <a:rPr lang="ru-RU" sz="2000" dirty="0" smtClean="0"/>
              <a:t>Пережать пальцем вену выше кончика катетера;</a:t>
            </a:r>
          </a:p>
          <a:p>
            <a:pPr marL="342900" indent="-342900" algn="just">
              <a:buFont typeface="+mj-lt"/>
              <a:buAutoNum type="arabicPeriod"/>
            </a:pPr>
            <a:r>
              <a:rPr lang="ru-RU" sz="2000" dirty="0" smtClean="0"/>
              <a:t>Немедленно сбросить иглу-проводник в </a:t>
            </a:r>
            <a:r>
              <a:rPr lang="ru-RU" sz="2000" dirty="0" err="1" smtClean="0"/>
              <a:t>непрокалываемый</a:t>
            </a:r>
            <a:r>
              <a:rPr lang="ru-RU" sz="2000" dirty="0" smtClean="0"/>
              <a:t> контейнер для острых предметов;</a:t>
            </a:r>
          </a:p>
          <a:p>
            <a:pPr marL="342900" indent="-342900" algn="just">
              <a:buFont typeface="+mj-lt"/>
              <a:buAutoNum type="arabicPeriod"/>
            </a:pPr>
            <a:r>
              <a:rPr lang="ru-RU" sz="2000" dirty="0" smtClean="0"/>
              <a:t>Закрыть катетер заглушкой или присоединить  </a:t>
            </a:r>
            <a:r>
              <a:rPr lang="ru-RU" sz="2000" dirty="0" err="1" smtClean="0"/>
              <a:t>инфузионную</a:t>
            </a:r>
            <a:r>
              <a:rPr lang="ru-RU" sz="2000" dirty="0" smtClean="0"/>
              <a:t> систему.</a:t>
            </a:r>
          </a:p>
          <a:p>
            <a:endParaRPr lang="ru-RU" dirty="0"/>
          </a:p>
        </p:txBody>
      </p:sp>
      <p:pic>
        <p:nvPicPr>
          <p:cNvPr id="6" name="Содержимое 5" descr="этапы катетеризации ПВ 3.jpg"/>
          <p:cNvPicPr>
            <a:picLocks noGrp="1" noChangeAspect="1"/>
          </p:cNvPicPr>
          <p:nvPr>
            <p:ph idx="1"/>
          </p:nvPr>
        </p:nvPicPr>
        <p:blipFill>
          <a:blip r:embed="rId3" cstate="print"/>
          <a:stretch>
            <a:fillRect/>
          </a:stretch>
        </p:blipFill>
        <p:spPr>
          <a:xfrm>
            <a:off x="5214910" y="1071546"/>
            <a:ext cx="3758260" cy="3143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4" descr="IAG No DP on Tip"/>
          <p:cNvPicPr>
            <a:picLocks noChangeAspect="1" noChangeArrowheads="1"/>
          </p:cNvPicPr>
          <p:nvPr/>
        </p:nvPicPr>
        <p:blipFill>
          <a:blip r:embed="rId4" cstate="print">
            <a:lum bright="14000"/>
          </a:blip>
          <a:srcRect/>
          <a:stretch>
            <a:fillRect/>
          </a:stretch>
        </p:blipFill>
        <p:spPr bwMode="auto">
          <a:xfrm>
            <a:off x="357158" y="1071546"/>
            <a:ext cx="3599312" cy="30003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2994" name="Picture 2" descr="C:\Documents and Settings\Admin\Рабочий стол\Венозный доступ\ФОТО\IMG_1028.jpg"/>
          <p:cNvPicPr>
            <a:picLocks noChangeAspect="1" noChangeArrowheads="1"/>
          </p:cNvPicPr>
          <p:nvPr/>
        </p:nvPicPr>
        <p:blipFill>
          <a:blip r:embed="rId5" cstate="print"/>
          <a:srcRect/>
          <a:stretch>
            <a:fillRect/>
          </a:stretch>
        </p:blipFill>
        <p:spPr bwMode="auto">
          <a:xfrm rot="5400000">
            <a:off x="3128211" y="2729649"/>
            <a:ext cx="2857520" cy="225595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112474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sz="4000" dirty="0"/>
          </a:p>
        </p:txBody>
      </p:sp>
      <p:sp>
        <p:nvSpPr>
          <p:cNvPr id="54274" name="Заголовок 1"/>
          <p:cNvSpPr>
            <a:spLocks noGrp="1"/>
          </p:cNvSpPr>
          <p:nvPr>
            <p:ph type="title"/>
          </p:nvPr>
        </p:nvSpPr>
        <p:spPr>
          <a:xfrm>
            <a:off x="467544" y="0"/>
            <a:ext cx="8229600" cy="1143000"/>
          </a:xfrm>
        </p:spPr>
        <p:txBody>
          <a:bodyPr>
            <a:normAutofit/>
          </a:bodyPr>
          <a:lstStyle/>
          <a:p>
            <a:pPr algn="ctr"/>
            <a:r>
              <a:rPr lang="ru-RU" sz="4000" dirty="0" smtClean="0">
                <a:solidFill>
                  <a:schemeClr val="bg1"/>
                </a:solidFill>
              </a:rPr>
              <a:t>Фиксация катетера </a:t>
            </a:r>
          </a:p>
        </p:txBody>
      </p:sp>
      <p:pic>
        <p:nvPicPr>
          <p:cNvPr id="4" name="Содержимое 3" descr="фиксация ПВ.jpg"/>
          <p:cNvPicPr>
            <a:picLocks noGrp="1" noChangeAspect="1"/>
          </p:cNvPicPr>
          <p:nvPr>
            <p:ph idx="1"/>
          </p:nvPr>
        </p:nvPicPr>
        <p:blipFill>
          <a:blip r:embed="rId3" cstate="print"/>
          <a:stretch>
            <a:fillRect/>
          </a:stretch>
        </p:blipFill>
        <p:spPr>
          <a:xfrm>
            <a:off x="500034" y="1357298"/>
            <a:ext cx="8143931" cy="5143536"/>
          </a:xfrm>
          <a:effectLst>
            <a:softEdge rad="112500"/>
          </a:effectLst>
        </p:spPr>
      </p:pic>
      <p:sp>
        <p:nvSpPr>
          <p:cNvPr id="6" name="Прямоугольник 5"/>
          <p:cNvSpPr/>
          <p:nvPr/>
        </p:nvSpPr>
        <p:spPr>
          <a:xfrm>
            <a:off x="0" y="6322469"/>
            <a:ext cx="9144000" cy="535531"/>
          </a:xfrm>
          <a:prstGeom prst="rect">
            <a:avLst/>
          </a:prstGeom>
        </p:spPr>
        <p:txBody>
          <a:bodyPr wrap="square">
            <a:spAutoFit/>
          </a:bodyPr>
          <a:lstStyle/>
          <a:p>
            <a:pPr algn="ctr">
              <a:lnSpc>
                <a:spcPct val="90000"/>
              </a:lnSpc>
            </a:pPr>
            <a:r>
              <a:rPr lang="ru-RU" sz="3200" dirty="0" smtClean="0"/>
              <a:t>Надежно зафиксируйте катетер</a:t>
            </a:r>
            <a:endParaRPr lang="en-US" sz="32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Заголовок 3"/>
          <p:cNvSpPr>
            <a:spLocks noGrp="1"/>
          </p:cNvSpPr>
          <p:nvPr>
            <p:ph type="ctrTitle"/>
          </p:nvPr>
        </p:nvSpPr>
        <p:spPr>
          <a:xfrm>
            <a:off x="428625" y="4929188"/>
            <a:ext cx="8064500" cy="866775"/>
          </a:xfrm>
        </p:spPr>
        <p:txBody>
          <a:bodyPr/>
          <a:lstStyle/>
          <a:p>
            <a:r>
              <a:rPr lang="ru-RU" smtClean="0"/>
              <a:t>Новое в защите…</a:t>
            </a:r>
          </a:p>
        </p:txBody>
      </p:sp>
      <p:pic>
        <p:nvPicPr>
          <p:cNvPr id="68611" name="Рисунок 5" descr="2008-ps-reductions1.jpg"/>
          <p:cNvPicPr>
            <a:picLocks noChangeAspect="1"/>
          </p:cNvPicPr>
          <p:nvPr/>
        </p:nvPicPr>
        <p:blipFill>
          <a:blip r:embed="rId2" cstate="print"/>
          <a:srcRect/>
          <a:stretch>
            <a:fillRect/>
          </a:stretch>
        </p:blipFill>
        <p:spPr bwMode="auto">
          <a:xfrm>
            <a:off x="0" y="0"/>
            <a:ext cx="9144000" cy="4246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Заголовок 1"/>
          <p:cNvSpPr>
            <a:spLocks noGrp="1"/>
          </p:cNvSpPr>
          <p:nvPr>
            <p:ph type="title"/>
          </p:nvPr>
        </p:nvSpPr>
        <p:spPr/>
        <p:txBody>
          <a:bodyPr/>
          <a:lstStyle/>
          <a:p>
            <a:endParaRPr lang="ru-RU" smtClean="0"/>
          </a:p>
        </p:txBody>
      </p:sp>
      <p:pic>
        <p:nvPicPr>
          <p:cNvPr id="4" name="Содержимое 3" descr="3M negaderm chg.jpg"/>
          <p:cNvPicPr>
            <a:picLocks noGrp="1" noChangeAspect="1"/>
          </p:cNvPicPr>
          <p:nvPr>
            <p:ph idx="1"/>
          </p:nvPr>
        </p:nvPicPr>
        <p:blipFill>
          <a:blip r:embed="rId3" cstate="print"/>
          <a:stretch>
            <a:fillRect/>
          </a:stretch>
        </p:blipFill>
        <p:spPr>
          <a:xfrm>
            <a:off x="0" y="188640"/>
            <a:ext cx="4696349" cy="3500462"/>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ЗМ тегадерм сHG.jpg"/>
          <p:cNvPicPr>
            <a:picLocks noChangeAspect="1"/>
          </p:cNvPicPr>
          <p:nvPr/>
        </p:nvPicPr>
        <p:blipFill>
          <a:blip r:embed="rId4" cstate="print"/>
          <a:stretch>
            <a:fillRect/>
          </a:stretch>
        </p:blipFill>
        <p:spPr>
          <a:xfrm>
            <a:off x="4143372" y="3071810"/>
            <a:ext cx="4786346" cy="35095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Заголовок 1"/>
          <p:cNvSpPr>
            <a:spLocks noGrp="1"/>
          </p:cNvSpPr>
          <p:nvPr>
            <p:ph type="title"/>
          </p:nvPr>
        </p:nvSpPr>
        <p:spPr/>
        <p:txBody>
          <a:bodyPr/>
          <a:lstStyle/>
          <a:p>
            <a:endParaRPr lang="ru-RU" smtClean="0"/>
          </a:p>
        </p:txBody>
      </p:sp>
      <p:pic>
        <p:nvPicPr>
          <p:cNvPr id="74755" name="Содержимое 3" descr="загрязнение повязки.jpg"/>
          <p:cNvPicPr>
            <a:picLocks noGrp="1" noChangeAspect="1"/>
          </p:cNvPicPr>
          <p:nvPr>
            <p:ph idx="1"/>
          </p:nvPr>
        </p:nvPicPr>
        <p:blipFill>
          <a:blip r:embed="rId2" cstate="print"/>
          <a:srcRect/>
          <a:stretch>
            <a:fillRect/>
          </a:stretch>
        </p:blipFill>
        <p:spPr>
          <a:xfrm>
            <a:off x="323528" y="260647"/>
            <a:ext cx="8391876" cy="5244734"/>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0" y="5534561"/>
            <a:ext cx="9144000" cy="1323439"/>
          </a:xfrm>
          <a:prstGeom prst="rect">
            <a:avLst/>
          </a:prstGeom>
        </p:spPr>
        <p:txBody>
          <a:bodyPr wrap="square">
            <a:spAutoFit/>
          </a:bodyPr>
          <a:lstStyle/>
          <a:p>
            <a:pPr algn="ctr">
              <a:lnSpc>
                <a:spcPct val="80000"/>
              </a:lnSpc>
            </a:pPr>
            <a:r>
              <a:rPr lang="en-US" sz="2400" dirty="0" err="1" smtClean="0"/>
              <a:t>Заменить</a:t>
            </a:r>
            <a:r>
              <a:rPr lang="en-US" sz="2400" dirty="0" smtClean="0"/>
              <a:t> </a:t>
            </a:r>
            <a:r>
              <a:rPr lang="en-US" sz="2400" dirty="0" err="1" smtClean="0"/>
              <a:t>повязку</a:t>
            </a:r>
            <a:r>
              <a:rPr lang="en-US" sz="2400" dirty="0" smtClean="0"/>
              <a:t> </a:t>
            </a:r>
            <a:r>
              <a:rPr lang="en-US" sz="2400" dirty="0" err="1" smtClean="0"/>
              <a:t>незамедлительно</a:t>
            </a:r>
            <a:r>
              <a:rPr lang="en-US" sz="2400" dirty="0" smtClean="0"/>
              <a:t> в </a:t>
            </a:r>
            <a:r>
              <a:rPr lang="en-US" sz="2400" dirty="0" err="1" smtClean="0"/>
              <a:t>случае</a:t>
            </a:r>
            <a:r>
              <a:rPr lang="en-US" sz="2400" dirty="0" smtClean="0"/>
              <a:t> </a:t>
            </a:r>
            <a:r>
              <a:rPr lang="en-US" sz="2400" dirty="0" err="1" smtClean="0"/>
              <a:t>ее</a:t>
            </a:r>
            <a:r>
              <a:rPr lang="ru-RU" sz="2400" dirty="0" smtClean="0"/>
              <a:t>:</a:t>
            </a:r>
          </a:p>
          <a:p>
            <a:pPr lvl="1" indent="457200" algn="ctr">
              <a:lnSpc>
                <a:spcPct val="80000"/>
              </a:lnSpc>
              <a:buFont typeface="Wingdings" pitchFamily="2" charset="2"/>
              <a:buChar char="ü"/>
            </a:pPr>
            <a:r>
              <a:rPr lang="en-US" sz="2800" dirty="0" smtClean="0"/>
              <a:t> </a:t>
            </a:r>
            <a:r>
              <a:rPr lang="en-US" sz="2400" dirty="0" err="1" smtClean="0"/>
              <a:t>ослабления</a:t>
            </a:r>
            <a:endParaRPr lang="ru-RU" sz="2400" dirty="0" smtClean="0"/>
          </a:p>
          <a:p>
            <a:pPr lvl="1" indent="457200" algn="ctr">
              <a:lnSpc>
                <a:spcPct val="80000"/>
              </a:lnSpc>
              <a:buFont typeface="Wingdings" pitchFamily="2" charset="2"/>
              <a:buChar char="ü"/>
            </a:pPr>
            <a:r>
              <a:rPr lang="en-US" sz="2400" dirty="0" smtClean="0"/>
              <a:t> </a:t>
            </a:r>
            <a:r>
              <a:rPr lang="en-US" sz="2400" dirty="0" err="1" smtClean="0"/>
              <a:t>загрязнения</a:t>
            </a:r>
            <a:r>
              <a:rPr lang="en-US" sz="2400" dirty="0" smtClean="0"/>
              <a:t> </a:t>
            </a:r>
            <a:endParaRPr lang="ru-RU" sz="2400" dirty="0" smtClean="0"/>
          </a:p>
          <a:p>
            <a:pPr lvl="1" indent="457200" algn="ctr">
              <a:lnSpc>
                <a:spcPct val="80000"/>
              </a:lnSpc>
              <a:buFont typeface="Wingdings" pitchFamily="2" charset="2"/>
              <a:buChar char="ü"/>
            </a:pPr>
            <a:r>
              <a:rPr lang="ru-RU" sz="2400" dirty="0" smtClean="0"/>
              <a:t> </a:t>
            </a:r>
            <a:r>
              <a:rPr lang="en-US" sz="2400" dirty="0" err="1" smtClean="0"/>
              <a:t>намокания</a:t>
            </a:r>
            <a:endParaRPr lang="ru-RU" sz="24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Заголовок 1"/>
          <p:cNvSpPr>
            <a:spLocks noGrp="1"/>
          </p:cNvSpPr>
          <p:nvPr>
            <p:ph type="title"/>
          </p:nvPr>
        </p:nvSpPr>
        <p:spPr/>
        <p:txBody>
          <a:bodyPr/>
          <a:lstStyle/>
          <a:p>
            <a:endParaRPr lang="ru-RU" smtClean="0"/>
          </a:p>
        </p:txBody>
      </p:sp>
      <p:pic>
        <p:nvPicPr>
          <p:cNvPr id="76803" name="Содержимое 3" descr="лейкопластырь широкий.jpg"/>
          <p:cNvPicPr>
            <a:picLocks noGrp="1" noChangeAspect="1"/>
          </p:cNvPicPr>
          <p:nvPr>
            <p:ph idx="1"/>
          </p:nvPr>
        </p:nvPicPr>
        <p:blipFill>
          <a:blip r:embed="rId2" cstate="print"/>
          <a:srcRect/>
          <a:stretch>
            <a:fillRect/>
          </a:stretch>
        </p:blipFill>
        <p:spPr>
          <a:xfrm>
            <a:off x="395536" y="260648"/>
            <a:ext cx="8355488" cy="6264696"/>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Заголовок 1"/>
          <p:cNvSpPr>
            <a:spLocks noGrp="1"/>
          </p:cNvSpPr>
          <p:nvPr>
            <p:ph type="title"/>
          </p:nvPr>
        </p:nvSpPr>
        <p:spPr/>
        <p:txBody>
          <a:bodyPr/>
          <a:lstStyle/>
          <a:p>
            <a:endParaRPr lang="ru-RU" smtClean="0"/>
          </a:p>
        </p:txBody>
      </p:sp>
      <p:pic>
        <p:nvPicPr>
          <p:cNvPr id="77827" name="Содержимое 3" descr="раздражение на лейкопластырь.jpg"/>
          <p:cNvPicPr>
            <a:picLocks noGrp="1" noChangeAspect="1"/>
          </p:cNvPicPr>
          <p:nvPr>
            <p:ph idx="1"/>
          </p:nvPr>
        </p:nvPicPr>
        <p:blipFill>
          <a:blip r:embed="rId2" cstate="print"/>
          <a:srcRect/>
          <a:stretch>
            <a:fillRect/>
          </a:stretch>
        </p:blipFill>
        <p:spPr>
          <a:xfrm>
            <a:off x="251520" y="260648"/>
            <a:ext cx="8564491" cy="6048672"/>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3" cstate="print"/>
          <a:srcRect/>
          <a:stretch>
            <a:fillRect/>
          </a:stretch>
        </p:blipFill>
        <p:spPr bwMode="auto">
          <a:xfrm>
            <a:off x="1285852" y="214289"/>
            <a:ext cx="6572296" cy="34750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0" y="3786190"/>
            <a:ext cx="9144000" cy="3801041"/>
          </a:xfrm>
          <a:prstGeom prst="rect">
            <a:avLst/>
          </a:prstGeom>
          <a:noFill/>
        </p:spPr>
        <p:txBody>
          <a:bodyPr wrap="square" rtlCol="0">
            <a:spAutoFit/>
          </a:bodyPr>
          <a:lstStyle/>
          <a:p>
            <a:pPr algn="ctr">
              <a:buFont typeface="Wingdings" pitchFamily="2" charset="2"/>
              <a:buNone/>
            </a:pPr>
            <a:r>
              <a:rPr lang="ru-RU" sz="2000" dirty="0" smtClean="0"/>
              <a:t>Ежегодно в США устанавливается</a:t>
            </a:r>
            <a:r>
              <a:rPr lang="en-US" sz="2000" dirty="0" smtClean="0"/>
              <a:t> </a:t>
            </a:r>
          </a:p>
          <a:p>
            <a:pPr algn="ctr">
              <a:buFont typeface="Wingdings" pitchFamily="2" charset="2"/>
              <a:buNone/>
            </a:pPr>
            <a:r>
              <a:rPr lang="ru-RU" sz="2000" dirty="0" smtClean="0"/>
              <a:t>до 5 млн. центральных катетеров и свыше 250 млн. периферических катетеров</a:t>
            </a:r>
          </a:p>
          <a:p>
            <a:pPr algn="r">
              <a:buFont typeface="Wingdings" pitchFamily="2" charset="2"/>
              <a:buNone/>
            </a:pPr>
            <a:r>
              <a:rPr lang="ru-RU" sz="1000" dirty="0" smtClean="0"/>
              <a:t>Е. </a:t>
            </a:r>
            <a:r>
              <a:rPr lang="en-US" sz="1000" dirty="0" err="1" smtClean="0"/>
              <a:t>Patchen</a:t>
            </a:r>
            <a:r>
              <a:rPr lang="en-US" sz="1000" dirty="0" smtClean="0"/>
              <a:t> Dellinger, Julie L. </a:t>
            </a:r>
            <a:r>
              <a:rPr lang="en-US" sz="1000" dirty="0" err="1" smtClean="0"/>
              <a:t>Gierberding</a:t>
            </a:r>
            <a:r>
              <a:rPr lang="en-US" sz="1000" dirty="0" smtClean="0"/>
              <a:t>,  Stephen O. Heard,</a:t>
            </a:r>
            <a:r>
              <a:rPr lang="ru-RU" sz="1000" dirty="0" smtClean="0"/>
              <a:t> </a:t>
            </a:r>
            <a:r>
              <a:rPr lang="en-US" sz="1000" dirty="0" smtClean="0"/>
              <a:t>Dennis G. Maki.</a:t>
            </a:r>
          </a:p>
          <a:p>
            <a:pPr algn="ctr">
              <a:buFont typeface="Wingdings" pitchFamily="2" charset="2"/>
              <a:buNone/>
            </a:pPr>
            <a:endParaRPr lang="en-US" dirty="0" smtClean="0"/>
          </a:p>
          <a:p>
            <a:pPr algn="ctr">
              <a:buFont typeface="Wingdings" pitchFamily="2" charset="2"/>
              <a:buNone/>
            </a:pPr>
            <a:r>
              <a:rPr lang="ru-RU" sz="2000" dirty="0" smtClean="0"/>
              <a:t>Осложнения развиваются в 15 % случаев</a:t>
            </a:r>
            <a:endParaRPr lang="ru-RU" dirty="0" smtClean="0"/>
          </a:p>
          <a:p>
            <a:pPr algn="r">
              <a:buFont typeface="Wingdings" pitchFamily="2" charset="2"/>
              <a:buNone/>
            </a:pPr>
            <a:r>
              <a:rPr lang="en-US" sz="1000" dirty="0" err="1" smtClean="0"/>
              <a:t>Pittet</a:t>
            </a:r>
            <a:r>
              <a:rPr lang="en-US" sz="1000" dirty="0" smtClean="0"/>
              <a:t> D., </a:t>
            </a:r>
            <a:r>
              <a:rPr lang="en-US" sz="1000" dirty="0" err="1" smtClean="0"/>
              <a:t>Tarrara</a:t>
            </a:r>
            <a:r>
              <a:rPr lang="en-US" sz="1000" dirty="0" smtClean="0"/>
              <a:t> D., Wenzel.; </a:t>
            </a:r>
            <a:r>
              <a:rPr lang="en-US" sz="1000" dirty="0" err="1" smtClean="0"/>
              <a:t>Arnow</a:t>
            </a:r>
            <a:r>
              <a:rPr lang="en-US" sz="1000" dirty="0" smtClean="0"/>
              <a:t> P.M., </a:t>
            </a:r>
            <a:r>
              <a:rPr lang="en-US" sz="1000" dirty="0" err="1" smtClean="0"/>
              <a:t>Quimosing</a:t>
            </a:r>
            <a:r>
              <a:rPr lang="en-US" sz="1000" dirty="0" smtClean="0"/>
              <a:t> </a:t>
            </a:r>
            <a:r>
              <a:rPr lang="ru-RU" sz="1000" dirty="0" smtClean="0"/>
              <a:t>Е</a:t>
            </a:r>
            <a:r>
              <a:rPr lang="en-US" sz="1000" dirty="0" smtClean="0"/>
              <a:t>.</a:t>
            </a:r>
            <a:r>
              <a:rPr lang="ru-RU" sz="1000" dirty="0" smtClean="0"/>
              <a:t>М</a:t>
            </a:r>
            <a:r>
              <a:rPr lang="en-US" sz="1000" dirty="0" smtClean="0"/>
              <a:t>.</a:t>
            </a:r>
            <a:r>
              <a:rPr lang="ru-RU" sz="1000" dirty="0" smtClean="0"/>
              <a:t>, </a:t>
            </a:r>
            <a:r>
              <a:rPr lang="en-US" sz="1000" dirty="0" smtClean="0"/>
              <a:t>Beach M.;</a:t>
            </a:r>
          </a:p>
          <a:p>
            <a:pPr algn="r">
              <a:buFont typeface="Wingdings" pitchFamily="2" charset="2"/>
              <a:buNone/>
            </a:pPr>
            <a:r>
              <a:rPr lang="en-US" sz="1000" dirty="0" smtClean="0"/>
              <a:t> Richards M.J., Edwards J.R., Culver D.H., </a:t>
            </a:r>
            <a:r>
              <a:rPr lang="en-US" sz="1000" dirty="0" err="1" smtClean="0"/>
              <a:t>Gaynes</a:t>
            </a:r>
            <a:r>
              <a:rPr lang="en-US" sz="1000" dirty="0" smtClean="0"/>
              <a:t>.</a:t>
            </a:r>
            <a:endParaRPr lang="ru-RU" sz="1000" dirty="0" smtClean="0"/>
          </a:p>
          <a:p>
            <a:pPr algn="r">
              <a:buFont typeface="Wingdings" pitchFamily="2" charset="2"/>
              <a:buNone/>
            </a:pPr>
            <a:endParaRPr lang="ru-RU" dirty="0" smtClean="0"/>
          </a:p>
          <a:p>
            <a:pPr marL="0" lvl="1" algn="ctr"/>
            <a:r>
              <a:rPr lang="ru-RU" sz="2000" dirty="0" smtClean="0"/>
              <a:t>Центральный венозный катетер в 44 раза чаще , чем периферический внутривенный катетер приводит к развитию инфекции кровотока</a:t>
            </a:r>
          </a:p>
          <a:p>
            <a:pPr marL="342900" indent="-342900" algn="r"/>
            <a:r>
              <a:rPr lang="en-US" sz="1000" dirty="0" smtClean="0"/>
              <a:t>The Risk of Bloodstream Infection in Adults With Different Intravascular Devices: A Systematic Review of 200 Published Prospective Studies </a:t>
            </a:r>
            <a:endParaRPr lang="ru-RU" sz="1000" dirty="0" smtClean="0"/>
          </a:p>
          <a:p>
            <a:pPr marL="342900" indent="-342900" algn="r"/>
            <a:r>
              <a:rPr lang="fi-FI" sz="1000" dirty="0" smtClean="0"/>
              <a:t>Dennis G. Maki, MD</a:t>
            </a:r>
            <a:r>
              <a:rPr lang="en-US" sz="1000" dirty="0" smtClean="0"/>
              <a:t> Mayo </a:t>
            </a:r>
            <a:r>
              <a:rPr lang="en-US" sz="1000" dirty="0" err="1" smtClean="0"/>
              <a:t>Clin</a:t>
            </a:r>
            <a:r>
              <a:rPr lang="en-US" sz="1000" dirty="0" smtClean="0"/>
              <a:t> Proc. • September 2006;81(9):1159-1171</a:t>
            </a:r>
          </a:p>
          <a:p>
            <a:pPr marL="0" lvl="1" algn="ctr"/>
            <a:endParaRPr lang="ru-RU" dirty="0" smtClean="0"/>
          </a:p>
          <a:p>
            <a:pPr marL="0" lvl="1" algn="ctr"/>
            <a:endParaRPr lang="en-US" sz="2500" dirty="0" smtClean="0">
              <a:solidFill>
                <a:srgbClr val="FF6801"/>
              </a:solidFill>
            </a:endParaRPr>
          </a:p>
          <a:p>
            <a:pPr algn="r">
              <a:buFont typeface="Wingdings" pitchFamily="2" charset="2"/>
              <a:buNone/>
            </a:pPr>
            <a:endParaRPr lang="en-US" sz="14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Заголовок 1"/>
          <p:cNvSpPr>
            <a:spLocks noGrp="1"/>
          </p:cNvSpPr>
          <p:nvPr>
            <p:ph type="title"/>
          </p:nvPr>
        </p:nvSpPr>
        <p:spPr/>
        <p:txBody>
          <a:bodyPr/>
          <a:lstStyle/>
          <a:p>
            <a:endParaRPr lang="ru-RU" smtClean="0"/>
          </a:p>
        </p:txBody>
      </p:sp>
      <p:pic>
        <p:nvPicPr>
          <p:cNvPr id="78851" name="Содержимое 3" descr="худо от пластыря.jpg"/>
          <p:cNvPicPr>
            <a:picLocks noGrp="1" noChangeAspect="1"/>
          </p:cNvPicPr>
          <p:nvPr>
            <p:ph idx="1"/>
          </p:nvPr>
        </p:nvPicPr>
        <p:blipFill>
          <a:blip r:embed="rId2" cstate="print"/>
          <a:srcRect/>
          <a:stretch>
            <a:fillRect/>
          </a:stretch>
        </p:blipFill>
        <p:spPr>
          <a:xfrm>
            <a:off x="323528" y="260648"/>
            <a:ext cx="8424936" cy="6296795"/>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Заголовок 1"/>
          <p:cNvSpPr>
            <a:spLocks noGrp="1"/>
          </p:cNvSpPr>
          <p:nvPr>
            <p:ph type="title"/>
          </p:nvPr>
        </p:nvSpPr>
        <p:spPr/>
        <p:txBody>
          <a:bodyPr/>
          <a:lstStyle/>
          <a:p>
            <a:endParaRPr lang="ru-RU" smtClean="0"/>
          </a:p>
        </p:txBody>
      </p:sp>
      <p:pic>
        <p:nvPicPr>
          <p:cNvPr id="79875" name="Содержимое 3" descr="худо 2.jpg"/>
          <p:cNvPicPr>
            <a:picLocks noGrp="1" noChangeAspect="1"/>
          </p:cNvPicPr>
          <p:nvPr>
            <p:ph idx="1"/>
          </p:nvPr>
        </p:nvPicPr>
        <p:blipFill>
          <a:blip r:embed="rId2" cstate="print"/>
          <a:srcRect/>
          <a:stretch>
            <a:fillRect/>
          </a:stretch>
        </p:blipFill>
        <p:spPr>
          <a:xfrm>
            <a:off x="323528" y="260648"/>
            <a:ext cx="8352928" cy="6277126"/>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Заголовок 1"/>
          <p:cNvSpPr>
            <a:spLocks noGrp="1"/>
          </p:cNvSpPr>
          <p:nvPr>
            <p:ph type="title"/>
          </p:nvPr>
        </p:nvSpPr>
        <p:spPr/>
        <p:txBody>
          <a:bodyPr/>
          <a:lstStyle/>
          <a:p>
            <a:endParaRPr lang="ru-RU" smtClean="0"/>
          </a:p>
        </p:txBody>
      </p:sp>
      <p:sp>
        <p:nvSpPr>
          <p:cNvPr id="80899" name="Содержимое 2"/>
          <p:cNvSpPr>
            <a:spLocks noGrp="1"/>
          </p:cNvSpPr>
          <p:nvPr>
            <p:ph idx="1"/>
          </p:nvPr>
        </p:nvSpPr>
        <p:spPr/>
        <p:txBody>
          <a:bodyPr/>
          <a:lstStyle/>
          <a:p>
            <a:endParaRPr lang="ru-RU" smtClean="0"/>
          </a:p>
        </p:txBody>
      </p:sp>
      <p:pic>
        <p:nvPicPr>
          <p:cNvPr id="80900" name="Picture 1"/>
          <p:cNvPicPr>
            <a:picLocks noChangeAspect="1" noChangeArrowheads="1"/>
          </p:cNvPicPr>
          <p:nvPr/>
        </p:nvPicPr>
        <p:blipFill>
          <a:blip r:embed="rId2" cstate="print"/>
          <a:srcRect/>
          <a:stretch>
            <a:fillRect/>
          </a:stretch>
        </p:blipFill>
        <p:spPr bwMode="auto">
          <a:xfrm>
            <a:off x="214313" y="160338"/>
            <a:ext cx="8643937" cy="648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Заголовок 1"/>
          <p:cNvSpPr>
            <a:spLocks noGrp="1"/>
          </p:cNvSpPr>
          <p:nvPr>
            <p:ph type="title"/>
          </p:nvPr>
        </p:nvSpPr>
        <p:spPr/>
        <p:txBody>
          <a:bodyPr/>
          <a:lstStyle/>
          <a:p>
            <a:endParaRPr lang="ru-RU" smtClean="0"/>
          </a:p>
        </p:txBody>
      </p:sp>
      <p:pic>
        <p:nvPicPr>
          <p:cNvPr id="81923" name="Содержимое 3" descr="худо 4.jpg"/>
          <p:cNvPicPr>
            <a:picLocks noGrp="1" noChangeAspect="1"/>
          </p:cNvPicPr>
          <p:nvPr>
            <p:ph idx="1"/>
          </p:nvPr>
        </p:nvPicPr>
        <p:blipFill>
          <a:blip r:embed="rId2" cstate="print"/>
          <a:srcRect/>
          <a:stretch>
            <a:fillRect/>
          </a:stretch>
        </p:blipFill>
        <p:spPr>
          <a:xfrm>
            <a:off x="251520" y="260648"/>
            <a:ext cx="8587032" cy="6336704"/>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Заголовок 1"/>
          <p:cNvSpPr>
            <a:spLocks noGrp="1"/>
          </p:cNvSpPr>
          <p:nvPr>
            <p:ph type="title"/>
          </p:nvPr>
        </p:nvSpPr>
        <p:spPr/>
        <p:txBody>
          <a:bodyPr/>
          <a:lstStyle/>
          <a:p>
            <a:endParaRPr lang="ru-RU" smtClean="0"/>
          </a:p>
        </p:txBody>
      </p:sp>
      <p:pic>
        <p:nvPicPr>
          <p:cNvPr id="82947" name="Содержимое 3" descr="зудо 5.jpg"/>
          <p:cNvPicPr>
            <a:picLocks noGrp="1" noChangeAspect="1"/>
          </p:cNvPicPr>
          <p:nvPr>
            <p:ph idx="1"/>
          </p:nvPr>
        </p:nvPicPr>
        <p:blipFill>
          <a:blip r:embed="rId2" cstate="print"/>
          <a:srcRect/>
          <a:stretch>
            <a:fillRect/>
          </a:stretch>
        </p:blipFill>
        <p:spPr>
          <a:xfrm>
            <a:off x="395536" y="260648"/>
            <a:ext cx="8424936" cy="6296945"/>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Заголовок 1"/>
          <p:cNvSpPr>
            <a:spLocks noGrp="1"/>
          </p:cNvSpPr>
          <p:nvPr>
            <p:ph type="title"/>
          </p:nvPr>
        </p:nvSpPr>
        <p:spPr/>
        <p:txBody>
          <a:bodyPr/>
          <a:lstStyle/>
          <a:p>
            <a:endParaRPr lang="ru-RU" smtClean="0"/>
          </a:p>
        </p:txBody>
      </p:sp>
      <p:sp>
        <p:nvSpPr>
          <p:cNvPr id="83971" name="Содержимое 2"/>
          <p:cNvSpPr>
            <a:spLocks noGrp="1"/>
          </p:cNvSpPr>
          <p:nvPr>
            <p:ph idx="1"/>
          </p:nvPr>
        </p:nvSpPr>
        <p:spPr/>
        <p:txBody>
          <a:bodyPr/>
          <a:lstStyle/>
          <a:p>
            <a:endParaRPr lang="ru-RU" smtClean="0"/>
          </a:p>
        </p:txBody>
      </p:sp>
      <p:pic>
        <p:nvPicPr>
          <p:cNvPr id="83972" name="Picture 1"/>
          <p:cNvPicPr>
            <a:picLocks noChangeAspect="1" noChangeArrowheads="1"/>
          </p:cNvPicPr>
          <p:nvPr/>
        </p:nvPicPr>
        <p:blipFill>
          <a:blip r:embed="rId2" cstate="print"/>
          <a:srcRect/>
          <a:stretch>
            <a:fillRect/>
          </a:stretch>
        </p:blipFill>
        <p:spPr bwMode="auto">
          <a:xfrm>
            <a:off x="285750" y="214313"/>
            <a:ext cx="8572500" cy="6429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Заголовок 1"/>
          <p:cNvSpPr>
            <a:spLocks noGrp="1"/>
          </p:cNvSpPr>
          <p:nvPr>
            <p:ph type="title"/>
          </p:nvPr>
        </p:nvSpPr>
        <p:spPr/>
        <p:txBody>
          <a:bodyPr/>
          <a:lstStyle/>
          <a:p>
            <a:endParaRPr lang="ru-RU" smtClean="0"/>
          </a:p>
        </p:txBody>
      </p:sp>
      <p:sp>
        <p:nvSpPr>
          <p:cNvPr id="84995" name="Содержимое 2"/>
          <p:cNvSpPr>
            <a:spLocks noGrp="1"/>
          </p:cNvSpPr>
          <p:nvPr>
            <p:ph idx="1"/>
          </p:nvPr>
        </p:nvSpPr>
        <p:spPr/>
        <p:txBody>
          <a:bodyPr/>
          <a:lstStyle/>
          <a:p>
            <a:endParaRPr lang="ru-RU" smtClean="0"/>
          </a:p>
        </p:txBody>
      </p:sp>
      <p:pic>
        <p:nvPicPr>
          <p:cNvPr id="4" name="Picture 1"/>
          <p:cNvPicPr>
            <a:picLocks noChangeAspect="1" noChangeArrowheads="1"/>
          </p:cNvPicPr>
          <p:nvPr/>
        </p:nvPicPr>
        <p:blipFill>
          <a:blip r:embed="rId2" cstate="print"/>
          <a:srcRect/>
          <a:stretch>
            <a:fillRect/>
          </a:stretch>
        </p:blipFill>
        <p:spPr bwMode="auto">
          <a:xfrm>
            <a:off x="251520" y="188640"/>
            <a:ext cx="8568952" cy="6472384"/>
          </a:xfrm>
          <a:prstGeom prst="rect">
            <a:avLst/>
          </a:prstGeom>
          <a:noFill/>
          <a:ln w="9525" cap="flat">
            <a:noFill/>
            <a:round/>
            <a:headEnd/>
            <a:tailEnd/>
          </a:ln>
          <a:effectLst>
            <a:outerShdw dist="139699" dir="2700000" algn="ctr" rotWithShape="0">
              <a:srgbClr val="333333">
                <a:alpha val="64999"/>
              </a:srgbClr>
            </a:outerShdw>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Заголовок 1"/>
          <p:cNvSpPr>
            <a:spLocks noGrp="1"/>
          </p:cNvSpPr>
          <p:nvPr>
            <p:ph type="title"/>
          </p:nvPr>
        </p:nvSpPr>
        <p:spPr/>
        <p:txBody>
          <a:bodyPr/>
          <a:lstStyle/>
          <a:p>
            <a:endParaRPr lang="ru-RU" smtClean="0"/>
          </a:p>
        </p:txBody>
      </p:sp>
      <p:sp>
        <p:nvSpPr>
          <p:cNvPr id="86019" name="Содержимое 2"/>
          <p:cNvSpPr>
            <a:spLocks noGrp="1"/>
          </p:cNvSpPr>
          <p:nvPr>
            <p:ph idx="1"/>
          </p:nvPr>
        </p:nvSpPr>
        <p:spPr/>
        <p:txBody>
          <a:bodyPr/>
          <a:lstStyle/>
          <a:p>
            <a:endParaRPr lang="ru-RU" smtClean="0"/>
          </a:p>
        </p:txBody>
      </p:sp>
      <p:pic>
        <p:nvPicPr>
          <p:cNvPr id="86020" name="Picture 1"/>
          <p:cNvPicPr>
            <a:picLocks noChangeAspect="1" noChangeArrowheads="1"/>
          </p:cNvPicPr>
          <p:nvPr/>
        </p:nvPicPr>
        <p:blipFill>
          <a:blip r:embed="rId2" cstate="print"/>
          <a:srcRect/>
          <a:stretch>
            <a:fillRect/>
          </a:stretch>
        </p:blipFill>
        <p:spPr bwMode="auto">
          <a:xfrm>
            <a:off x="234063" y="227012"/>
            <a:ext cx="8658417" cy="64423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00010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sz="4000" dirty="0"/>
          </a:p>
        </p:txBody>
      </p:sp>
      <p:sp>
        <p:nvSpPr>
          <p:cNvPr id="11266" name="Заголовок 1"/>
          <p:cNvSpPr>
            <a:spLocks noGrp="1"/>
          </p:cNvSpPr>
          <p:nvPr>
            <p:ph type="title"/>
          </p:nvPr>
        </p:nvSpPr>
        <p:spPr>
          <a:xfrm>
            <a:off x="0" y="500042"/>
            <a:ext cx="9144000" cy="571504"/>
          </a:xfrm>
        </p:spPr>
        <p:txBody>
          <a:bodyPr>
            <a:normAutofit fontScale="90000"/>
          </a:bodyPr>
          <a:lstStyle/>
          <a:p>
            <a:r>
              <a:rPr lang="en-US" sz="3600" dirty="0" smtClean="0">
                <a:solidFill>
                  <a:schemeClr val="bg1"/>
                </a:solidFill>
              </a:rPr>
              <a:t>“</a:t>
            </a:r>
            <a:r>
              <a:rPr lang="ru-RU" sz="3600" dirty="0" smtClean="0">
                <a:solidFill>
                  <a:schemeClr val="bg1"/>
                </a:solidFill>
              </a:rPr>
              <a:t>ЧТО НЕ ЗАДОКУМЕНТИРОВАНО, ТО НЕ СДЕЛАНО</a:t>
            </a:r>
            <a:r>
              <a:rPr lang="en-US" sz="3600" dirty="0" smtClean="0">
                <a:solidFill>
                  <a:schemeClr val="bg1"/>
                </a:solidFill>
              </a:rPr>
              <a:t>”</a:t>
            </a:r>
            <a:r>
              <a:rPr lang="en-US" dirty="0" smtClean="0">
                <a:solidFill>
                  <a:srgbClr val="FF6801"/>
                </a:solidFill>
              </a:rPr>
              <a:t/>
            </a:r>
            <a:br>
              <a:rPr lang="en-US" dirty="0" smtClean="0">
                <a:solidFill>
                  <a:srgbClr val="FF6801"/>
                </a:solidFill>
              </a:rPr>
            </a:br>
            <a:endParaRPr lang="ru-RU" dirty="0" smtClean="0">
              <a:solidFill>
                <a:schemeClr val="bg1"/>
              </a:solidFill>
            </a:endParaRPr>
          </a:p>
        </p:txBody>
      </p:sp>
      <p:sp>
        <p:nvSpPr>
          <p:cNvPr id="5" name="Прямоугольник 4"/>
          <p:cNvSpPr/>
          <p:nvPr/>
        </p:nvSpPr>
        <p:spPr>
          <a:xfrm>
            <a:off x="4286248" y="1357298"/>
            <a:ext cx="4572000" cy="4247317"/>
          </a:xfrm>
          <a:prstGeom prst="rect">
            <a:avLst/>
          </a:prstGeom>
        </p:spPr>
        <p:txBody>
          <a:bodyPr wrap="square">
            <a:spAutoFit/>
          </a:bodyPr>
          <a:lstStyle/>
          <a:p>
            <a:pPr indent="457200">
              <a:lnSpc>
                <a:spcPct val="90000"/>
              </a:lnSpc>
              <a:buClr>
                <a:srgbClr val="D05400"/>
              </a:buClr>
              <a:buFont typeface="Wingdings" pitchFamily="2" charset="2"/>
              <a:buChar char="Ø"/>
            </a:pPr>
            <a:r>
              <a:rPr lang="ru-RU" sz="2000" dirty="0" smtClean="0">
                <a:solidFill>
                  <a:srgbClr val="330066"/>
                </a:solidFill>
              </a:rPr>
              <a:t>Ф.И.О. Пациента</a:t>
            </a:r>
          </a:p>
          <a:p>
            <a:pPr indent="457200">
              <a:lnSpc>
                <a:spcPct val="90000"/>
              </a:lnSpc>
              <a:buClr>
                <a:srgbClr val="D05400"/>
              </a:buClr>
              <a:buFont typeface="Wingdings" pitchFamily="2" charset="2"/>
              <a:buChar char="Ø"/>
            </a:pPr>
            <a:r>
              <a:rPr lang="ru-RU" sz="2000" dirty="0" smtClean="0">
                <a:solidFill>
                  <a:srgbClr val="330066"/>
                </a:solidFill>
              </a:rPr>
              <a:t>Номер истории болезни</a:t>
            </a:r>
          </a:p>
          <a:p>
            <a:pPr indent="457200">
              <a:lnSpc>
                <a:spcPct val="90000"/>
              </a:lnSpc>
              <a:buClr>
                <a:srgbClr val="D05400"/>
              </a:buClr>
              <a:buFont typeface="Wingdings" pitchFamily="2" charset="2"/>
              <a:buChar char="Ø"/>
            </a:pPr>
            <a:r>
              <a:rPr lang="ru-RU" sz="2000" dirty="0" smtClean="0">
                <a:solidFill>
                  <a:srgbClr val="330066"/>
                </a:solidFill>
              </a:rPr>
              <a:t>Дату установки ПВК</a:t>
            </a:r>
          </a:p>
          <a:p>
            <a:pPr indent="457200">
              <a:lnSpc>
                <a:spcPct val="90000"/>
              </a:lnSpc>
              <a:buClr>
                <a:srgbClr val="D05400"/>
              </a:buClr>
              <a:buFont typeface="Wingdings" pitchFamily="2" charset="2"/>
              <a:buChar char="Ø"/>
            </a:pPr>
            <a:r>
              <a:rPr lang="ru-RU" sz="2000" dirty="0" smtClean="0">
                <a:solidFill>
                  <a:srgbClr val="330066"/>
                </a:solidFill>
              </a:rPr>
              <a:t>Размер ПВК</a:t>
            </a:r>
          </a:p>
          <a:p>
            <a:pPr indent="457200">
              <a:lnSpc>
                <a:spcPct val="90000"/>
              </a:lnSpc>
              <a:buClr>
                <a:srgbClr val="D05400"/>
              </a:buClr>
              <a:buFont typeface="Wingdings" pitchFamily="2" charset="2"/>
              <a:buChar char="Ø"/>
            </a:pPr>
            <a:r>
              <a:rPr lang="ru-RU" sz="2000" dirty="0" smtClean="0">
                <a:solidFill>
                  <a:srgbClr val="330066"/>
                </a:solidFill>
              </a:rPr>
              <a:t>Область установки ПВК</a:t>
            </a:r>
          </a:p>
          <a:p>
            <a:pPr indent="457200">
              <a:lnSpc>
                <a:spcPct val="90000"/>
              </a:lnSpc>
              <a:buClr>
                <a:srgbClr val="D05400"/>
              </a:buClr>
              <a:buFont typeface="Wingdings" pitchFamily="2" charset="2"/>
              <a:buChar char="Ø"/>
            </a:pPr>
            <a:r>
              <a:rPr lang="ru-RU" sz="2000" dirty="0" smtClean="0">
                <a:solidFill>
                  <a:srgbClr val="330066"/>
                </a:solidFill>
              </a:rPr>
              <a:t>Дату удаления</a:t>
            </a:r>
          </a:p>
          <a:p>
            <a:pPr indent="457200">
              <a:lnSpc>
                <a:spcPct val="90000"/>
              </a:lnSpc>
              <a:buClr>
                <a:srgbClr val="D05400"/>
              </a:buClr>
              <a:buFont typeface="Wingdings" pitchFamily="2" charset="2"/>
              <a:buChar char="Ø"/>
            </a:pPr>
            <a:r>
              <a:rPr lang="ru-RU" sz="2000" dirty="0" smtClean="0">
                <a:solidFill>
                  <a:srgbClr val="330066"/>
                </a:solidFill>
              </a:rPr>
              <a:t>Причину удаления ПВК</a:t>
            </a:r>
          </a:p>
          <a:p>
            <a:pPr indent="457200">
              <a:lnSpc>
                <a:spcPct val="90000"/>
              </a:lnSpc>
              <a:buClr>
                <a:srgbClr val="D05400"/>
              </a:buClr>
              <a:buFont typeface="Wingdings" pitchFamily="2" charset="2"/>
              <a:buChar char="Ø"/>
            </a:pPr>
            <a:r>
              <a:rPr lang="ru-RU" sz="2000" dirty="0" smtClean="0">
                <a:solidFill>
                  <a:srgbClr val="330066"/>
                </a:solidFill>
              </a:rPr>
              <a:t>Оценивать место венепункции по шкале флебитов</a:t>
            </a:r>
          </a:p>
          <a:p>
            <a:pPr indent="457200">
              <a:lnSpc>
                <a:spcPct val="90000"/>
              </a:lnSpc>
              <a:buClr>
                <a:srgbClr val="D05400"/>
              </a:buClr>
              <a:buFont typeface="Wingdings" pitchFamily="2" charset="2"/>
              <a:buChar char="Ø"/>
            </a:pPr>
            <a:r>
              <a:rPr lang="ru-RU" sz="2000" dirty="0" smtClean="0">
                <a:solidFill>
                  <a:srgbClr val="330066"/>
                </a:solidFill>
              </a:rPr>
              <a:t>Указывать раствор и время промывание ПВК</a:t>
            </a:r>
          </a:p>
          <a:p>
            <a:pPr indent="457200">
              <a:lnSpc>
                <a:spcPct val="90000"/>
              </a:lnSpc>
              <a:buClr>
                <a:srgbClr val="D05400"/>
              </a:buClr>
              <a:buFont typeface="Wingdings" pitchFamily="2" charset="2"/>
              <a:buChar char="Ø"/>
            </a:pPr>
            <a:r>
              <a:rPr lang="ru-RU" sz="2000" dirty="0" smtClean="0">
                <a:solidFill>
                  <a:srgbClr val="330066"/>
                </a:solidFill>
              </a:rPr>
              <a:t>Замену повязки</a:t>
            </a:r>
          </a:p>
          <a:p>
            <a:pPr indent="457200">
              <a:lnSpc>
                <a:spcPct val="90000"/>
              </a:lnSpc>
              <a:buClr>
                <a:srgbClr val="D05400"/>
              </a:buClr>
              <a:buFont typeface="Wingdings" pitchFamily="2" charset="2"/>
              <a:buChar char="Ø"/>
            </a:pPr>
            <a:r>
              <a:rPr lang="ru-RU" sz="2000" dirty="0" smtClean="0">
                <a:solidFill>
                  <a:srgbClr val="330066"/>
                </a:solidFill>
              </a:rPr>
              <a:t>Комментарии медсестры: направление канюли катетера на бактериологическое </a:t>
            </a:r>
            <a:r>
              <a:rPr lang="ru-RU" sz="2000" dirty="0" err="1" smtClean="0">
                <a:solidFill>
                  <a:srgbClr val="330066"/>
                </a:solidFill>
              </a:rPr>
              <a:t>исследованиеи</a:t>
            </a:r>
            <a:r>
              <a:rPr lang="ru-RU" sz="2000" dirty="0" smtClean="0">
                <a:solidFill>
                  <a:srgbClr val="330066"/>
                </a:solidFill>
              </a:rPr>
              <a:t> </a:t>
            </a:r>
            <a:r>
              <a:rPr lang="ru-RU" sz="2000" dirty="0" err="1" smtClean="0">
                <a:solidFill>
                  <a:srgbClr val="330066"/>
                </a:solidFill>
              </a:rPr>
              <a:t>тд</a:t>
            </a:r>
            <a:r>
              <a:rPr lang="ru-RU" sz="2000" dirty="0" smtClean="0">
                <a:solidFill>
                  <a:srgbClr val="330066"/>
                </a:solidFill>
              </a:rPr>
              <a:t>.</a:t>
            </a:r>
          </a:p>
        </p:txBody>
      </p:sp>
      <p:pic>
        <p:nvPicPr>
          <p:cNvPr id="35841" name="Picture 1" descr="C:\Documents and Settings\Admin\Рабочий стол\Венозный доступ\лист наблюдения за ПВК.jpg"/>
          <p:cNvPicPr>
            <a:picLocks noChangeAspect="1" noChangeArrowheads="1"/>
          </p:cNvPicPr>
          <p:nvPr/>
        </p:nvPicPr>
        <p:blipFill>
          <a:blip r:embed="rId3" cstate="print"/>
          <a:srcRect/>
          <a:stretch>
            <a:fillRect/>
          </a:stretch>
        </p:blipFill>
        <p:spPr bwMode="auto">
          <a:xfrm>
            <a:off x="214282" y="1285860"/>
            <a:ext cx="3981450" cy="52959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95536" y="1700808"/>
            <a:ext cx="8229600" cy="4525963"/>
          </a:xfrm>
        </p:spPr>
        <p:txBody>
          <a:bodyPr>
            <a:normAutofit fontScale="62500" lnSpcReduction="20000"/>
          </a:bodyPr>
          <a:lstStyle/>
          <a:p>
            <a:pPr>
              <a:buFont typeface="Wingdings" pitchFamily="2" charset="2"/>
              <a:buChar char="ü"/>
            </a:pPr>
            <a:r>
              <a:rPr lang="ru-RU" dirty="0" smtClean="0"/>
              <a:t>Осуществлять все манипуляции с катетером в перчатках после обработки рук</a:t>
            </a:r>
          </a:p>
          <a:p>
            <a:pPr>
              <a:buFont typeface="Wingdings" pitchFamily="2" charset="2"/>
              <a:buChar char="ü"/>
            </a:pPr>
            <a:r>
              <a:rPr lang="ru-RU" dirty="0" smtClean="0"/>
              <a:t>Промывать катетер не реже 2-х раз в сутки, а так же после проведения </a:t>
            </a:r>
            <a:r>
              <a:rPr lang="ru-RU" dirty="0" err="1" smtClean="0"/>
              <a:t>инфузионной</a:t>
            </a:r>
            <a:r>
              <a:rPr lang="ru-RU" dirty="0" smtClean="0"/>
              <a:t> терапии</a:t>
            </a:r>
          </a:p>
          <a:p>
            <a:pPr>
              <a:buFont typeface="Wingdings" pitchFamily="2" charset="2"/>
              <a:buChar char="ü"/>
            </a:pPr>
            <a:r>
              <a:rPr lang="ru-RU" dirty="0" smtClean="0"/>
              <a:t>Дезинфицировать устройства </a:t>
            </a:r>
            <a:r>
              <a:rPr lang="ru-RU" dirty="0" err="1" smtClean="0"/>
              <a:t>безигольного</a:t>
            </a:r>
            <a:r>
              <a:rPr lang="ru-RU" dirty="0" smtClean="0"/>
              <a:t> доступа перед началом </a:t>
            </a:r>
            <a:r>
              <a:rPr lang="ru-RU" dirty="0" err="1" smtClean="0"/>
              <a:t>инфузионной</a:t>
            </a:r>
            <a:r>
              <a:rPr lang="ru-RU" dirty="0" smtClean="0"/>
              <a:t> терапии</a:t>
            </a:r>
          </a:p>
          <a:p>
            <a:pPr>
              <a:buFont typeface="Wingdings" pitchFamily="2" charset="2"/>
              <a:buChar char="ü"/>
            </a:pPr>
            <a:r>
              <a:rPr lang="ru-RU" dirty="0" smtClean="0"/>
              <a:t>При замене повязки обрабатывать место венепункции антисептиком с последующим наложением стерильной повязки</a:t>
            </a:r>
          </a:p>
          <a:p>
            <a:pPr>
              <a:buFont typeface="Wingdings" pitchFamily="2" charset="2"/>
              <a:buChar char="ü"/>
            </a:pPr>
            <a:r>
              <a:rPr lang="ru-RU" dirty="0" smtClean="0"/>
              <a:t>Не использовать </a:t>
            </a:r>
            <a:r>
              <a:rPr lang="ru-RU" dirty="0" err="1" smtClean="0"/>
              <a:t>антимикробные</a:t>
            </a:r>
            <a:r>
              <a:rPr lang="ru-RU" dirty="0" smtClean="0"/>
              <a:t> мази в области установки катетера</a:t>
            </a:r>
          </a:p>
          <a:p>
            <a:pPr>
              <a:buFont typeface="Wingdings" pitchFamily="2" charset="2"/>
              <a:buChar char="ü"/>
            </a:pPr>
            <a:r>
              <a:rPr lang="ru-RU" dirty="0" smtClean="0"/>
              <a:t>Разрешено нахождение катетера в вене более чем 72 часа в случаях затрудненного венозного доступа и крайней необходимости</a:t>
            </a:r>
          </a:p>
          <a:p>
            <a:pPr>
              <a:buFont typeface="Wingdings" pitchFamily="2" charset="2"/>
              <a:buChar char="ü"/>
            </a:pPr>
            <a:r>
              <a:rPr lang="ru-RU" dirty="0" smtClean="0"/>
              <a:t>Немедленно удалить катетер, если не предполагается его дальнейшее использование</a:t>
            </a:r>
          </a:p>
          <a:p>
            <a:pPr>
              <a:buFont typeface="Wingdings" pitchFamily="2" charset="2"/>
              <a:buChar char="ü"/>
            </a:pPr>
            <a:r>
              <a:rPr lang="ru-RU" dirty="0" smtClean="0"/>
              <a:t>Удалить катетер незамедлительно в случае, если оценка по шкале флебита 2 и выше баллов</a:t>
            </a:r>
          </a:p>
          <a:p>
            <a:pPr>
              <a:buFont typeface="Wingdings" pitchFamily="2" charset="2"/>
              <a:buChar char="ü"/>
            </a:pPr>
            <a:endParaRPr lang="ru-RU" dirty="0" smtClean="0"/>
          </a:p>
          <a:p>
            <a:pPr>
              <a:buFont typeface="Wingdings" pitchFamily="2" charset="2"/>
              <a:buChar char="ü"/>
            </a:pPr>
            <a:endParaRPr lang="ru-RU" dirty="0"/>
          </a:p>
        </p:txBody>
      </p:sp>
      <p:sp>
        <p:nvSpPr>
          <p:cNvPr id="4" name="Прямоугольник 3"/>
          <p:cNvSpPr/>
          <p:nvPr/>
        </p:nvSpPr>
        <p:spPr>
          <a:xfrm>
            <a:off x="0" y="0"/>
            <a:ext cx="9144000" cy="112474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4000" dirty="0" smtClean="0"/>
              <a:t>Уход за катетером</a:t>
            </a:r>
            <a:endParaRPr lang="ru-RU" sz="4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descr="G:\Венозный доступ\crf7e8.jpg"/>
          <p:cNvPicPr>
            <a:picLocks noChangeAspect="1" noChangeArrowheads="1"/>
          </p:cNvPicPr>
          <p:nvPr/>
        </p:nvPicPr>
        <p:blipFill>
          <a:blip r:embed="rId3" cstate="print"/>
          <a:srcRect/>
          <a:stretch>
            <a:fillRect/>
          </a:stretch>
        </p:blipFill>
        <p:spPr bwMode="auto">
          <a:xfrm>
            <a:off x="4644008" y="1340768"/>
            <a:ext cx="4248472" cy="2481064"/>
          </a:xfrm>
          <a:prstGeom prst="rect">
            <a:avLst/>
          </a:prstGeom>
          <a:noFill/>
        </p:spPr>
      </p:pic>
      <p:sp>
        <p:nvSpPr>
          <p:cNvPr id="15" name="Прямоугольник 14"/>
          <p:cNvSpPr/>
          <p:nvPr/>
        </p:nvSpPr>
        <p:spPr>
          <a:xfrm>
            <a:off x="0" y="0"/>
            <a:ext cx="9144000" cy="90872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sz="4000" dirty="0"/>
          </a:p>
        </p:txBody>
      </p:sp>
      <p:sp>
        <p:nvSpPr>
          <p:cNvPr id="8195" name="Заголовок 1"/>
          <p:cNvSpPr>
            <a:spLocks noGrp="1"/>
          </p:cNvSpPr>
          <p:nvPr>
            <p:ph type="title"/>
          </p:nvPr>
        </p:nvSpPr>
        <p:spPr>
          <a:xfrm>
            <a:off x="0" y="0"/>
            <a:ext cx="9144000" cy="874713"/>
          </a:xfrm>
        </p:spPr>
        <p:txBody>
          <a:bodyPr>
            <a:normAutofit/>
          </a:bodyPr>
          <a:lstStyle/>
          <a:p>
            <a:pPr algn="ctr"/>
            <a:r>
              <a:rPr lang="ru-RU" sz="4000" dirty="0" smtClean="0">
                <a:solidFill>
                  <a:schemeClr val="bg1"/>
                </a:solidFill>
              </a:rPr>
              <a:t>Типы периферических катетеров</a:t>
            </a:r>
          </a:p>
        </p:txBody>
      </p:sp>
      <p:pic>
        <p:nvPicPr>
          <p:cNvPr id="39937" name="Picture 1" descr="G:\Венозный доступ\VenofixIV needle BBraun.jpg"/>
          <p:cNvPicPr>
            <a:picLocks noChangeAspect="1" noChangeArrowheads="1"/>
          </p:cNvPicPr>
          <p:nvPr/>
        </p:nvPicPr>
        <p:blipFill>
          <a:blip r:embed="rId4" cstate="print"/>
          <a:srcRect/>
          <a:stretch>
            <a:fillRect/>
          </a:stretch>
        </p:blipFill>
        <p:spPr bwMode="auto">
          <a:xfrm>
            <a:off x="395536" y="1412776"/>
            <a:ext cx="3923928" cy="2432910"/>
          </a:xfrm>
          <a:prstGeom prst="rect">
            <a:avLst/>
          </a:prstGeom>
          <a:noFill/>
        </p:spPr>
      </p:pic>
      <p:pic>
        <p:nvPicPr>
          <p:cNvPr id="39938" name="Picture 2" descr="G:\Венозный доступ\Butterfly-IV.jpg"/>
          <p:cNvPicPr>
            <a:picLocks noChangeAspect="1" noChangeArrowheads="1"/>
          </p:cNvPicPr>
          <p:nvPr/>
        </p:nvPicPr>
        <p:blipFill>
          <a:blip r:embed="rId5" cstate="print"/>
          <a:srcRect/>
          <a:stretch>
            <a:fillRect/>
          </a:stretch>
        </p:blipFill>
        <p:spPr bwMode="auto">
          <a:xfrm>
            <a:off x="395536" y="3933056"/>
            <a:ext cx="3938125" cy="2701566"/>
          </a:xfrm>
          <a:prstGeom prst="rect">
            <a:avLst/>
          </a:prstGeom>
          <a:noFill/>
        </p:spPr>
      </p:pic>
      <p:sp>
        <p:nvSpPr>
          <p:cNvPr id="6" name="TextBox 5"/>
          <p:cNvSpPr txBox="1"/>
          <p:nvPr/>
        </p:nvSpPr>
        <p:spPr>
          <a:xfrm>
            <a:off x="0" y="980728"/>
            <a:ext cx="8964488" cy="461665"/>
          </a:xfrm>
          <a:prstGeom prst="rect">
            <a:avLst/>
          </a:prstGeom>
          <a:noFill/>
        </p:spPr>
        <p:txBody>
          <a:bodyPr wrap="square" rtlCol="0">
            <a:spAutoFit/>
          </a:bodyPr>
          <a:lstStyle/>
          <a:p>
            <a:pPr algn="ctr"/>
            <a:r>
              <a:rPr lang="ru-RU" sz="2400" dirty="0" smtClean="0"/>
              <a:t>Металлические катетеры (иглы-бабочки) </a:t>
            </a:r>
            <a:endParaRPr lang="ru-RU" sz="2400" dirty="0"/>
          </a:p>
        </p:txBody>
      </p:sp>
      <p:sp>
        <p:nvSpPr>
          <p:cNvPr id="7" name="Rectangle 3"/>
          <p:cNvSpPr txBox="1">
            <a:spLocks noChangeArrowheads="1"/>
          </p:cNvSpPr>
          <p:nvPr/>
        </p:nvSpPr>
        <p:spPr>
          <a:xfrm>
            <a:off x="4499992" y="3573016"/>
            <a:ext cx="4464496" cy="3096344"/>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80000"/>
              </a:lnSpc>
              <a:spcBef>
                <a:spcPct val="20000"/>
              </a:spcBef>
              <a:spcAft>
                <a:spcPts val="0"/>
              </a:spcAft>
              <a:buClr>
                <a:srgbClr val="000066"/>
              </a:buClr>
              <a:buSzTx/>
              <a:tabLst/>
              <a:defRPr/>
            </a:pPr>
            <a:r>
              <a:rPr kumimoji="0" lang="ru-RU" b="0" i="0" u="none" strike="noStrike" kern="1200" cap="none" spc="0" normalizeH="0" baseline="0" noProof="0" dirty="0" smtClean="0">
                <a:ln>
                  <a:noFill/>
                </a:ln>
                <a:effectLst/>
                <a:uLnTx/>
                <a:uFillTx/>
                <a:latin typeface="+mn-lt"/>
                <a:ea typeface="+mn-ea"/>
                <a:cs typeface="+mn-cs"/>
              </a:rPr>
              <a:t>Использование</a:t>
            </a:r>
            <a:r>
              <a:rPr kumimoji="0" lang="en-US" b="0" i="0" u="none" strike="noStrike" kern="1200" cap="none" spc="0" normalizeH="0" baseline="0" noProof="0" dirty="0" smtClean="0">
                <a:ln>
                  <a:noFill/>
                </a:ln>
                <a:effectLst/>
                <a:uLnTx/>
                <a:uFillTx/>
                <a:latin typeface="+mn-lt"/>
                <a:ea typeface="+mn-ea"/>
                <a:cs typeface="+mn-cs"/>
              </a:rPr>
              <a:t>:</a:t>
            </a:r>
          </a:p>
          <a:p>
            <a:pPr marL="742950" marR="0" lvl="1" indent="-285750" algn="l" defTabSz="914400" rtl="0" eaLnBrk="1" fontAlgn="auto" latinLnBrk="0" hangingPunct="1">
              <a:lnSpc>
                <a:spcPct val="80000"/>
              </a:lnSpc>
              <a:spcBef>
                <a:spcPct val="20000"/>
              </a:spcBef>
              <a:spcAft>
                <a:spcPts val="0"/>
              </a:spcAft>
              <a:buClrTx/>
              <a:buSzTx/>
              <a:buFont typeface="Wingdings" pitchFamily="2" charset="2"/>
              <a:buChar char="ü"/>
              <a:tabLst/>
              <a:defRPr/>
            </a:pPr>
            <a:r>
              <a:rPr kumimoji="1" lang="ru-RU" sz="1400" b="0" i="0" u="none" strike="noStrike" kern="1200" cap="none" spc="0" normalizeH="0" baseline="0" noProof="0" dirty="0" smtClean="0">
                <a:ln>
                  <a:noFill/>
                </a:ln>
                <a:effectLst/>
                <a:uLnTx/>
                <a:uFillTx/>
                <a:latin typeface="+mn-lt"/>
                <a:ea typeface="+mn-ea"/>
                <a:cs typeface="+mn-cs"/>
              </a:rPr>
              <a:t>Забор крови</a:t>
            </a:r>
          </a:p>
          <a:p>
            <a:pPr marL="742950" marR="0" lvl="1" indent="-285750" algn="l" defTabSz="914400" rtl="0" eaLnBrk="1" fontAlgn="auto" latinLnBrk="0" hangingPunct="1">
              <a:lnSpc>
                <a:spcPct val="80000"/>
              </a:lnSpc>
              <a:spcBef>
                <a:spcPct val="20000"/>
              </a:spcBef>
              <a:spcAft>
                <a:spcPts val="0"/>
              </a:spcAft>
              <a:buClrTx/>
              <a:buSzTx/>
              <a:buFont typeface="Wingdings" pitchFamily="2" charset="2"/>
              <a:buChar char="ü"/>
              <a:tabLst/>
              <a:defRPr/>
            </a:pPr>
            <a:r>
              <a:rPr kumimoji="1" lang="ru-RU" sz="1400" b="0" i="0" u="none" strike="noStrike" kern="1200" cap="none" spc="0" normalizeH="0" baseline="0" noProof="0" dirty="0" smtClean="0">
                <a:ln>
                  <a:noFill/>
                </a:ln>
                <a:effectLst/>
                <a:uLnTx/>
                <a:uFillTx/>
                <a:latin typeface="+mn-lt"/>
                <a:ea typeface="+mn-ea"/>
                <a:cs typeface="+mn-cs"/>
              </a:rPr>
              <a:t>Однократное введение</a:t>
            </a:r>
          </a:p>
          <a:p>
            <a:pPr marL="742950" marR="0" lvl="1" indent="-285750" algn="l" defTabSz="914400" rtl="0" eaLnBrk="1" fontAlgn="auto" latinLnBrk="0" hangingPunct="1">
              <a:lnSpc>
                <a:spcPct val="80000"/>
              </a:lnSpc>
              <a:spcBef>
                <a:spcPct val="20000"/>
              </a:spcBef>
              <a:spcAft>
                <a:spcPts val="0"/>
              </a:spcAft>
              <a:buClrTx/>
              <a:buSzTx/>
              <a:buFont typeface="Wingdings" pitchFamily="2" charset="2"/>
              <a:buChar char="ü"/>
              <a:tabLst/>
              <a:defRPr/>
            </a:pPr>
            <a:r>
              <a:rPr kumimoji="1" lang="ru-RU" sz="1400" b="0" i="0" u="none" strike="noStrike" kern="1200" cap="none" spc="0" normalizeH="0" baseline="0" noProof="0" dirty="0" smtClean="0">
                <a:ln>
                  <a:noFill/>
                </a:ln>
                <a:effectLst/>
                <a:uLnTx/>
                <a:uFillTx/>
                <a:latin typeface="+mn-lt"/>
                <a:ea typeface="+mn-ea"/>
                <a:cs typeface="+mn-cs"/>
              </a:rPr>
              <a:t>Малый объём</a:t>
            </a:r>
          </a:p>
          <a:p>
            <a:pPr marL="742950" marR="0" lvl="1" indent="-285750" algn="l" defTabSz="914400" rtl="0" eaLnBrk="1" fontAlgn="auto" latinLnBrk="0" hangingPunct="1">
              <a:lnSpc>
                <a:spcPct val="80000"/>
              </a:lnSpc>
              <a:spcBef>
                <a:spcPct val="20000"/>
              </a:spcBef>
              <a:spcAft>
                <a:spcPts val="0"/>
              </a:spcAft>
              <a:buClrTx/>
              <a:buSzTx/>
              <a:buFont typeface="Wingdings" pitchFamily="2" charset="2"/>
              <a:buChar char="ü"/>
              <a:tabLst/>
              <a:defRPr/>
            </a:pPr>
            <a:r>
              <a:rPr kumimoji="1" lang="ru-RU" sz="1400" b="0" i="0" u="none" strike="noStrike" kern="1200" cap="none" spc="0" normalizeH="0" baseline="0" noProof="0" dirty="0" err="1" smtClean="0">
                <a:ln>
                  <a:noFill/>
                </a:ln>
                <a:effectLst/>
                <a:uLnTx/>
                <a:uFillTx/>
                <a:latin typeface="+mn-lt"/>
                <a:ea typeface="+mn-ea"/>
                <a:cs typeface="+mn-cs"/>
              </a:rPr>
              <a:t>Болюсное</a:t>
            </a:r>
            <a:r>
              <a:rPr kumimoji="1" lang="ru-RU" sz="1400" b="0" i="0" u="none" strike="noStrike" kern="1200" cap="none" spc="0" normalizeH="0" baseline="0" noProof="0" dirty="0" smtClean="0">
                <a:ln>
                  <a:noFill/>
                </a:ln>
                <a:effectLst/>
                <a:uLnTx/>
                <a:uFillTx/>
                <a:latin typeface="+mn-lt"/>
                <a:ea typeface="+mn-ea"/>
                <a:cs typeface="+mn-cs"/>
              </a:rPr>
              <a:t> введение</a:t>
            </a:r>
          </a:p>
          <a:p>
            <a:pPr marL="742950" marR="0" lvl="1" indent="-285750" algn="l" defTabSz="914400" rtl="0" eaLnBrk="1" fontAlgn="auto" latinLnBrk="0" hangingPunct="1">
              <a:lnSpc>
                <a:spcPct val="80000"/>
              </a:lnSpc>
              <a:spcBef>
                <a:spcPct val="20000"/>
              </a:spcBef>
              <a:spcAft>
                <a:spcPts val="0"/>
              </a:spcAft>
              <a:buClrTx/>
              <a:buSzTx/>
              <a:buFont typeface="Wingdings" pitchFamily="2" charset="2"/>
              <a:buChar char="ü"/>
              <a:tabLst/>
              <a:defRPr/>
            </a:pPr>
            <a:r>
              <a:rPr kumimoji="1" lang="ru-RU" sz="1400" b="0" i="0" u="none" strike="noStrike" kern="1200" cap="none" spc="0" normalizeH="0" baseline="0" noProof="0" dirty="0" smtClean="0">
                <a:ln>
                  <a:noFill/>
                </a:ln>
                <a:effectLst/>
                <a:uLnTx/>
                <a:uFillTx/>
                <a:latin typeface="+mn-lt"/>
                <a:ea typeface="+mn-ea"/>
                <a:cs typeface="+mn-cs"/>
              </a:rPr>
              <a:t>Время работы – 1 – 4 часа</a:t>
            </a:r>
            <a:r>
              <a:rPr kumimoji="1" lang="en-US" sz="1400" b="0" i="0" u="none" strike="noStrike" kern="1200" cap="none" spc="0" normalizeH="0" baseline="0" noProof="0" dirty="0" smtClean="0">
                <a:ln>
                  <a:noFill/>
                </a:ln>
                <a:effectLst/>
                <a:uLnTx/>
                <a:uFillTx/>
                <a:latin typeface="+mn-lt"/>
                <a:ea typeface="+mn-ea"/>
                <a:cs typeface="+mn-cs"/>
              </a:rPr>
              <a:t> </a:t>
            </a:r>
            <a:endParaRPr kumimoji="1" lang="ru-RU" sz="1400" b="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
                <a:srgbClr val="000066"/>
              </a:buClr>
              <a:buSzTx/>
              <a:tabLst/>
              <a:defRPr/>
            </a:pPr>
            <a:r>
              <a:rPr kumimoji="0" lang="ru-RU" b="0" i="0" u="none" strike="noStrike" kern="1200" cap="none" spc="0" normalizeH="0" baseline="0" noProof="0" dirty="0" smtClean="0">
                <a:ln>
                  <a:noFill/>
                </a:ln>
                <a:effectLst/>
                <a:uLnTx/>
                <a:uFillTx/>
                <a:latin typeface="+mn-lt"/>
                <a:ea typeface="+mn-ea"/>
                <a:cs typeface="+mn-cs"/>
              </a:rPr>
              <a:t>Преимущества</a:t>
            </a:r>
            <a:r>
              <a:rPr kumimoji="0" lang="en-US" b="0" i="0" u="none" strike="noStrike" kern="1200" cap="none" spc="0" normalizeH="0" baseline="0" noProof="0" dirty="0" smtClean="0">
                <a:ln>
                  <a:noFill/>
                </a:ln>
                <a:effectLst/>
                <a:uLnTx/>
                <a:uFillTx/>
                <a:latin typeface="+mn-lt"/>
                <a:ea typeface="+mn-ea"/>
                <a:cs typeface="+mn-cs"/>
              </a:rPr>
              <a:t>:</a:t>
            </a:r>
          </a:p>
          <a:p>
            <a:pPr marL="742950" marR="0" lvl="1" indent="-285750" algn="l" defTabSz="914400" rtl="0" eaLnBrk="1" fontAlgn="auto" latinLnBrk="0" hangingPunct="1">
              <a:lnSpc>
                <a:spcPct val="80000"/>
              </a:lnSpc>
              <a:spcBef>
                <a:spcPct val="20000"/>
              </a:spcBef>
              <a:spcAft>
                <a:spcPts val="0"/>
              </a:spcAft>
              <a:buClrTx/>
              <a:buSzTx/>
              <a:buFont typeface="Wingdings" pitchFamily="2" charset="2"/>
              <a:buChar char="ü"/>
              <a:tabLst/>
              <a:defRPr/>
            </a:pPr>
            <a:r>
              <a:rPr kumimoji="1" lang="ru-RU" sz="1400" b="0" i="0" u="none" strike="noStrike" kern="1200" cap="none" spc="0" normalizeH="0" baseline="0" noProof="0" dirty="0" smtClean="0">
                <a:ln>
                  <a:noFill/>
                </a:ln>
                <a:effectLst/>
                <a:uLnTx/>
                <a:uFillTx/>
                <a:latin typeface="+mn-lt"/>
                <a:ea typeface="+mn-ea"/>
                <a:cs typeface="+mn-cs"/>
              </a:rPr>
              <a:t>Простая процедура установки</a:t>
            </a:r>
          </a:p>
          <a:p>
            <a:pPr marL="742950" marR="0" lvl="1" indent="-285750" algn="l" defTabSz="914400" rtl="0" eaLnBrk="1" fontAlgn="auto" latinLnBrk="0" hangingPunct="1">
              <a:lnSpc>
                <a:spcPct val="80000"/>
              </a:lnSpc>
              <a:spcBef>
                <a:spcPct val="20000"/>
              </a:spcBef>
              <a:spcAft>
                <a:spcPts val="0"/>
              </a:spcAft>
              <a:buClrTx/>
              <a:buSzTx/>
              <a:buFont typeface="Wingdings" pitchFamily="2" charset="2"/>
              <a:buChar char="ü"/>
              <a:tabLst/>
              <a:defRPr/>
            </a:pPr>
            <a:r>
              <a:rPr kumimoji="1" lang="ru-RU" sz="1400" b="0" i="0" u="none" strike="noStrike" kern="1200" cap="none" spc="0" normalizeH="0" baseline="0" noProof="0" dirty="0" smtClean="0">
                <a:ln>
                  <a:noFill/>
                </a:ln>
                <a:effectLst/>
                <a:uLnTx/>
                <a:uFillTx/>
                <a:latin typeface="+mn-lt"/>
                <a:ea typeface="+mn-ea"/>
                <a:cs typeface="+mn-cs"/>
              </a:rPr>
              <a:t>Экономичность</a:t>
            </a:r>
          </a:p>
          <a:p>
            <a:pPr marL="342900" marR="0" lvl="0" indent="-342900" algn="l" defTabSz="914400" rtl="0" eaLnBrk="1" fontAlgn="auto" latinLnBrk="0" hangingPunct="1">
              <a:lnSpc>
                <a:spcPct val="80000"/>
              </a:lnSpc>
              <a:spcBef>
                <a:spcPct val="20000"/>
              </a:spcBef>
              <a:spcAft>
                <a:spcPts val="0"/>
              </a:spcAft>
              <a:buClr>
                <a:srgbClr val="000066"/>
              </a:buClr>
              <a:buSzTx/>
              <a:tabLst/>
              <a:defRPr/>
            </a:pPr>
            <a:r>
              <a:rPr kumimoji="0" lang="ru-RU" b="0" i="0" u="none" strike="noStrike" kern="1200" cap="none" spc="0" normalizeH="0" baseline="0" noProof="0" dirty="0" smtClean="0">
                <a:ln>
                  <a:noFill/>
                </a:ln>
                <a:effectLst/>
                <a:uLnTx/>
                <a:uFillTx/>
                <a:latin typeface="+mn-lt"/>
                <a:ea typeface="+mn-ea"/>
                <a:cs typeface="+mn-cs"/>
              </a:rPr>
              <a:t>Недостатки:</a:t>
            </a:r>
            <a:endParaRPr kumimoji="0" lang="en-US" b="0" i="0" u="none" strike="noStrike" kern="1200" cap="none" spc="0" normalizeH="0" baseline="0" noProof="0" dirty="0" smtClean="0">
              <a:ln>
                <a:noFill/>
              </a:ln>
              <a:effectLst/>
              <a:uLnTx/>
              <a:uFillTx/>
              <a:latin typeface="+mn-lt"/>
              <a:ea typeface="+mn-ea"/>
              <a:cs typeface="+mn-cs"/>
            </a:endParaRPr>
          </a:p>
          <a:p>
            <a:pPr marL="742950" marR="0" lvl="1" indent="-285750" algn="l" defTabSz="914400" rtl="0" eaLnBrk="1" fontAlgn="auto" latinLnBrk="0" hangingPunct="1">
              <a:lnSpc>
                <a:spcPct val="80000"/>
              </a:lnSpc>
              <a:spcBef>
                <a:spcPct val="20000"/>
              </a:spcBef>
              <a:spcAft>
                <a:spcPts val="0"/>
              </a:spcAft>
              <a:buClrTx/>
              <a:buSzTx/>
              <a:buFont typeface="Wingdings" pitchFamily="2" charset="2"/>
              <a:buChar char="ü"/>
              <a:tabLst/>
              <a:defRPr/>
            </a:pPr>
            <a:r>
              <a:rPr kumimoji="1" lang="ru-RU" sz="1400" b="0" i="0" u="none" strike="noStrike" kern="1200" cap="none" spc="0" normalizeH="0" baseline="0" noProof="0" dirty="0" smtClean="0">
                <a:ln>
                  <a:noFill/>
                </a:ln>
                <a:effectLst/>
                <a:uLnTx/>
                <a:uFillTx/>
                <a:latin typeface="+mn-lt"/>
                <a:ea typeface="+mn-ea"/>
                <a:cs typeface="+mn-cs"/>
              </a:rPr>
              <a:t>Высокая частота развития осложнений, например, инфильтрации, флебита</a:t>
            </a:r>
          </a:p>
          <a:p>
            <a:pPr marL="742950" marR="0" lvl="1" indent="-285750" algn="l" defTabSz="914400" rtl="0" eaLnBrk="1" fontAlgn="auto" latinLnBrk="0" hangingPunct="1">
              <a:lnSpc>
                <a:spcPct val="80000"/>
              </a:lnSpc>
              <a:spcBef>
                <a:spcPct val="20000"/>
              </a:spcBef>
              <a:spcAft>
                <a:spcPts val="0"/>
              </a:spcAft>
              <a:buClrTx/>
              <a:buSzTx/>
              <a:buFont typeface="Wingdings" pitchFamily="2" charset="2"/>
              <a:buChar char="ü"/>
              <a:tabLst/>
              <a:defRPr/>
            </a:pPr>
            <a:r>
              <a:rPr kumimoji="1" lang="ru-RU" sz="1400" b="0" i="0" u="none" strike="noStrike" kern="1200" cap="none" spc="0" normalizeH="0" baseline="0" noProof="0" dirty="0" smtClean="0">
                <a:ln>
                  <a:noFill/>
                </a:ln>
                <a:effectLst/>
                <a:uLnTx/>
                <a:uFillTx/>
                <a:latin typeface="+mn-lt"/>
                <a:ea typeface="+mn-ea"/>
                <a:cs typeface="+mn-cs"/>
              </a:rPr>
              <a:t>Ограниченный выбор размеров</a:t>
            </a:r>
            <a:endParaRPr kumimoji="1" lang="en-US" sz="1100" b="0" i="0"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357158" y="928672"/>
          <a:ext cx="8358246" cy="5793496"/>
        </p:xfrm>
        <a:graphic>
          <a:graphicData uri="http://schemas.openxmlformats.org/drawingml/2006/table">
            <a:tbl>
              <a:tblPr firstRow="1" bandRow="1">
                <a:tableStyleId>{5C22544A-7EE6-4342-B048-85BDC9FD1C3A}</a:tableStyleId>
              </a:tblPr>
              <a:tblGrid>
                <a:gridCol w="500066">
                  <a:extLst>
                    <a:ext uri="{9D8B030D-6E8A-4147-A177-3AD203B41FA5}">
                      <a16:colId xmlns:a16="http://schemas.microsoft.com/office/drawing/2014/main" xmlns="" val="20000"/>
                    </a:ext>
                  </a:extLst>
                </a:gridCol>
                <a:gridCol w="3500462">
                  <a:extLst>
                    <a:ext uri="{9D8B030D-6E8A-4147-A177-3AD203B41FA5}">
                      <a16:colId xmlns:a16="http://schemas.microsoft.com/office/drawing/2014/main" xmlns="" val="20001"/>
                    </a:ext>
                  </a:extLst>
                </a:gridCol>
                <a:gridCol w="4357718">
                  <a:extLst>
                    <a:ext uri="{9D8B030D-6E8A-4147-A177-3AD203B41FA5}">
                      <a16:colId xmlns:a16="http://schemas.microsoft.com/office/drawing/2014/main" xmlns="" val="20002"/>
                    </a:ext>
                  </a:extLst>
                </a:gridCol>
              </a:tblGrid>
              <a:tr h="375008">
                <a:tc>
                  <a:txBody>
                    <a:bodyPr/>
                    <a:lstStyle/>
                    <a:p>
                      <a:endParaRPr lang="ru-RU" sz="1800" dirty="0"/>
                    </a:p>
                  </a:txBody>
                  <a:tcPr/>
                </a:tc>
                <a:tc>
                  <a:txBody>
                    <a:bodyPr/>
                    <a:lstStyle/>
                    <a:p>
                      <a:pPr algn="ctr"/>
                      <a:r>
                        <a:rPr lang="ru-RU" sz="1400" dirty="0" smtClean="0"/>
                        <a:t>Признаки</a:t>
                      </a:r>
                      <a:endParaRPr lang="ru-RU" sz="1400" dirty="0"/>
                    </a:p>
                  </a:txBody>
                  <a:tcPr/>
                </a:tc>
                <a:tc>
                  <a:txBody>
                    <a:bodyPr/>
                    <a:lstStyle/>
                    <a:p>
                      <a:pPr algn="ctr"/>
                      <a:r>
                        <a:rPr lang="ru-RU" sz="1400" dirty="0" smtClean="0"/>
                        <a:t>Рекомендуемые действия.</a:t>
                      </a:r>
                      <a:endParaRPr lang="ru-RU" sz="1400" dirty="0"/>
                    </a:p>
                  </a:txBody>
                  <a:tcPr/>
                </a:tc>
                <a:extLst>
                  <a:ext uri="{0D108BD9-81ED-4DB2-BD59-A6C34878D82A}">
                    <a16:rowId xmlns:a16="http://schemas.microsoft.com/office/drawing/2014/main" xmlns="" val="10000"/>
                  </a:ext>
                </a:extLst>
              </a:tr>
              <a:tr h="375008">
                <a:tc>
                  <a:txBody>
                    <a:bodyPr/>
                    <a:lstStyle/>
                    <a:p>
                      <a:pPr algn="ctr"/>
                      <a:r>
                        <a:rPr lang="ru-RU" sz="1800" dirty="0" smtClean="0"/>
                        <a:t>0</a:t>
                      </a:r>
                      <a:endParaRPr lang="ru-RU" sz="1800" dirty="0"/>
                    </a:p>
                  </a:txBody>
                  <a:tcPr anchor="ctr"/>
                </a:tc>
                <a:tc>
                  <a:txBody>
                    <a:bodyPr/>
                    <a:lstStyle/>
                    <a:p>
                      <a:pPr>
                        <a:buFont typeface="Arial" pitchFamily="34" charset="0"/>
                        <a:buChar char="•"/>
                      </a:pPr>
                      <a:r>
                        <a:rPr lang="ru-RU" sz="1400" dirty="0" smtClean="0"/>
                        <a:t>Боль и симптоматика отсутствуют</a:t>
                      </a:r>
                      <a:endParaRPr lang="ru-RU" sz="1400" dirty="0"/>
                    </a:p>
                  </a:txBody>
                  <a:tcPr/>
                </a:tc>
                <a:tc>
                  <a:txBody>
                    <a:bodyPr/>
                    <a:lstStyle/>
                    <a:p>
                      <a:pPr>
                        <a:buFont typeface="Arial" pitchFamily="34" charset="0"/>
                        <a:buChar char="•"/>
                      </a:pPr>
                      <a:r>
                        <a:rPr lang="ru-RU" sz="1400" dirty="0" smtClean="0"/>
                        <a:t>Продолжать</a:t>
                      </a:r>
                      <a:r>
                        <a:rPr lang="ru-RU" sz="1400" baseline="0" dirty="0" smtClean="0"/>
                        <a:t> наблюдение</a:t>
                      </a:r>
                      <a:endParaRPr lang="ru-RU" sz="1400" dirty="0"/>
                    </a:p>
                  </a:txBody>
                  <a:tcPr/>
                </a:tc>
                <a:extLst>
                  <a:ext uri="{0D108BD9-81ED-4DB2-BD59-A6C34878D82A}">
                    <a16:rowId xmlns:a16="http://schemas.microsoft.com/office/drawing/2014/main" xmlns="" val="10001"/>
                  </a:ext>
                </a:extLst>
              </a:tr>
              <a:tr h="750016">
                <a:tc>
                  <a:txBody>
                    <a:bodyPr/>
                    <a:lstStyle/>
                    <a:p>
                      <a:pPr algn="ctr"/>
                      <a:r>
                        <a:rPr lang="ru-RU" sz="1800" dirty="0" smtClean="0"/>
                        <a:t>1</a:t>
                      </a:r>
                      <a:endParaRPr lang="ru-RU" sz="1800" dirty="0"/>
                    </a:p>
                  </a:txBody>
                  <a:tcPr anchor="ctr"/>
                </a:tc>
                <a:tc>
                  <a:txBody>
                    <a:bodyPr/>
                    <a:lstStyle/>
                    <a:p>
                      <a:pPr>
                        <a:buFont typeface="Arial" pitchFamily="34" charset="0"/>
                        <a:buChar char="•"/>
                      </a:pPr>
                      <a:r>
                        <a:rPr lang="ru-RU" sz="1400" dirty="0" smtClean="0"/>
                        <a:t>Боль/покраснение вокруг места введения катетера</a:t>
                      </a:r>
                      <a:endParaRPr lang="ru-RU" sz="1400" dirty="0"/>
                    </a:p>
                  </a:txBody>
                  <a:tcPr/>
                </a:tc>
                <a:tc>
                  <a:txBody>
                    <a:bodyPr/>
                    <a:lstStyle/>
                    <a:p>
                      <a:pPr>
                        <a:buFont typeface="Arial" pitchFamily="34" charset="0"/>
                        <a:buChar char="•"/>
                      </a:pPr>
                      <a:r>
                        <a:rPr lang="ru-RU" sz="1400" dirty="0" smtClean="0"/>
                        <a:t>Удалить катетер и установить новый в другой области.</a:t>
                      </a:r>
                    </a:p>
                    <a:p>
                      <a:pPr>
                        <a:buFont typeface="Arial" pitchFamily="34" charset="0"/>
                        <a:buChar char="•"/>
                      </a:pPr>
                      <a:r>
                        <a:rPr lang="ru-RU" sz="1400" dirty="0" smtClean="0"/>
                        <a:t>Проводить наблюдение за обеими областями</a:t>
                      </a:r>
                      <a:endParaRPr lang="ru-RU" sz="1400" dirty="0"/>
                    </a:p>
                  </a:txBody>
                  <a:tcPr/>
                </a:tc>
                <a:extLst>
                  <a:ext uri="{0D108BD9-81ED-4DB2-BD59-A6C34878D82A}">
                    <a16:rowId xmlns:a16="http://schemas.microsoft.com/office/drawing/2014/main" xmlns="" val="10002"/>
                  </a:ext>
                </a:extLst>
              </a:tr>
              <a:tr h="975787">
                <a:tc>
                  <a:txBody>
                    <a:bodyPr/>
                    <a:lstStyle/>
                    <a:p>
                      <a:pPr algn="ctr"/>
                      <a:r>
                        <a:rPr lang="ru-RU" sz="1800" dirty="0" smtClean="0"/>
                        <a:t>2</a:t>
                      </a:r>
                      <a:endParaRPr lang="ru-RU" sz="1800" dirty="0"/>
                    </a:p>
                  </a:txBody>
                  <a:tcPr anchor="ctr"/>
                </a:tc>
                <a:tc>
                  <a:txBody>
                    <a:bodyPr/>
                    <a:lstStyle/>
                    <a:p>
                      <a:pPr>
                        <a:buFont typeface="Arial" pitchFamily="34" charset="0"/>
                        <a:buChar char="•"/>
                      </a:pPr>
                      <a:r>
                        <a:rPr lang="ru-RU" sz="1400" dirty="0" smtClean="0"/>
                        <a:t>Боль,</a:t>
                      </a:r>
                      <a:r>
                        <a:rPr lang="ru-RU" sz="1400" baseline="0" dirty="0" smtClean="0"/>
                        <a:t> отечность, покраснение.</a:t>
                      </a:r>
                    </a:p>
                    <a:p>
                      <a:pPr>
                        <a:buFont typeface="Arial" pitchFamily="34" charset="0"/>
                        <a:buChar char="•"/>
                      </a:pPr>
                      <a:r>
                        <a:rPr lang="ru-RU" sz="1400" baseline="0" dirty="0" smtClean="0"/>
                        <a:t>Вена пальпируется в виде плотного тяжа</a:t>
                      </a:r>
                      <a:endParaRPr lang="ru-RU" sz="1400" dirty="0"/>
                    </a:p>
                  </a:txBody>
                  <a:tcPr/>
                </a:tc>
                <a:tc>
                  <a:txBody>
                    <a:bodyPr/>
                    <a:lstStyle/>
                    <a:p>
                      <a:pPr>
                        <a:buFont typeface="Arial" pitchFamily="34" charset="0"/>
                        <a:buChar char="•"/>
                      </a:pPr>
                      <a:r>
                        <a:rPr lang="ru-RU" sz="1400" dirty="0" smtClean="0"/>
                        <a:t>Удалить катетер и установить новый в другой области.</a:t>
                      </a:r>
                    </a:p>
                    <a:p>
                      <a:pPr>
                        <a:buFont typeface="Arial" pitchFamily="34" charset="0"/>
                        <a:buChar char="•"/>
                      </a:pPr>
                      <a:r>
                        <a:rPr lang="ru-RU" sz="1400" dirty="0" smtClean="0"/>
                        <a:t>Проводить наблюдение за обеими областями.</a:t>
                      </a:r>
                    </a:p>
                    <a:p>
                      <a:pPr>
                        <a:buFont typeface="Arial" pitchFamily="34" charset="0"/>
                        <a:buChar char="•"/>
                      </a:pPr>
                      <a:r>
                        <a:rPr lang="ru-RU" sz="1400" dirty="0" smtClean="0"/>
                        <a:t>При необходимости начать лечение.</a:t>
                      </a:r>
                      <a:endParaRPr lang="ru-RU" sz="1400" dirty="0"/>
                    </a:p>
                  </a:txBody>
                  <a:tcPr/>
                </a:tc>
                <a:extLst>
                  <a:ext uri="{0D108BD9-81ED-4DB2-BD59-A6C34878D82A}">
                    <a16:rowId xmlns:a16="http://schemas.microsoft.com/office/drawing/2014/main" xmlns="" val="10003"/>
                  </a:ext>
                </a:extLst>
              </a:tr>
              <a:tr h="1431155">
                <a:tc>
                  <a:txBody>
                    <a:bodyPr/>
                    <a:lstStyle/>
                    <a:p>
                      <a:pPr algn="ctr"/>
                      <a:r>
                        <a:rPr lang="ru-RU" sz="1800" dirty="0" smtClean="0"/>
                        <a:t>3</a:t>
                      </a:r>
                      <a:endParaRPr lang="ru-RU" sz="1800" dirty="0"/>
                    </a:p>
                  </a:txBody>
                  <a:tcPr anchor="ctr"/>
                </a:tc>
                <a:tc>
                  <a:txBody>
                    <a:bodyPr/>
                    <a:lstStyle/>
                    <a:p>
                      <a:pPr>
                        <a:buFont typeface="Arial" pitchFamily="34" charset="0"/>
                        <a:buChar char="•"/>
                      </a:pPr>
                      <a:r>
                        <a:rPr lang="ru-RU" sz="1400" dirty="0" smtClean="0"/>
                        <a:t>Боль, отечность, уплотнение, покраснение.</a:t>
                      </a:r>
                    </a:p>
                    <a:p>
                      <a:pPr>
                        <a:buFont typeface="Arial" pitchFamily="34" charset="0"/>
                        <a:buChar char="•"/>
                      </a:pPr>
                      <a:r>
                        <a:rPr lang="ru-RU" sz="1400" dirty="0" smtClean="0"/>
                        <a:t>Вена пальпируется в виде плотного тяжа более 3 см. </a:t>
                      </a:r>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400" dirty="0" smtClean="0"/>
                        <a:t>Удалить катетер и установить новый в другой области.</a:t>
                      </a:r>
                    </a:p>
                    <a:p>
                      <a:pPr>
                        <a:buFont typeface="Arial" pitchFamily="34" charset="0"/>
                        <a:buChar char="•"/>
                      </a:pPr>
                      <a:r>
                        <a:rPr lang="ru-RU" sz="1400" dirty="0" smtClean="0"/>
                        <a:t>Канюлю катетера отправить на бактериологическое исследование.</a:t>
                      </a:r>
                    </a:p>
                    <a:p>
                      <a:pPr>
                        <a:buFont typeface="Arial" pitchFamily="34" charset="0"/>
                        <a:buChar char="•"/>
                      </a:pPr>
                      <a:r>
                        <a:rPr lang="ru-RU" sz="1400" dirty="0" smtClean="0"/>
                        <a:t>Также необходимо провести бактериологический анализ образца крови, взятого из вены здоровой руки.</a:t>
                      </a:r>
                      <a:endParaRPr lang="ru-RU" sz="1400" dirty="0"/>
                    </a:p>
                  </a:txBody>
                  <a:tcPr/>
                </a:tc>
                <a:extLst>
                  <a:ext uri="{0D108BD9-81ED-4DB2-BD59-A6C34878D82A}">
                    <a16:rowId xmlns:a16="http://schemas.microsoft.com/office/drawing/2014/main" xmlns="" val="10004"/>
                  </a:ext>
                </a:extLst>
              </a:tr>
              <a:tr h="1886522">
                <a:tc>
                  <a:txBody>
                    <a:bodyPr/>
                    <a:lstStyle/>
                    <a:p>
                      <a:pPr algn="ctr"/>
                      <a:r>
                        <a:rPr lang="ru-RU" sz="1800" dirty="0" smtClean="0"/>
                        <a:t>4</a:t>
                      </a:r>
                      <a:endParaRPr lang="ru-RU" sz="1800" dirty="0"/>
                    </a:p>
                  </a:txBody>
                  <a:tcPr anchor="ctr"/>
                </a:tc>
                <a:tc>
                  <a:txBody>
                    <a:bodyPr/>
                    <a:lstStyle/>
                    <a:p>
                      <a:pPr>
                        <a:buFont typeface="Arial" pitchFamily="34" charset="0"/>
                        <a:buChar char="•"/>
                      </a:pPr>
                      <a:r>
                        <a:rPr lang="ru-RU" sz="1400" dirty="0" smtClean="0"/>
                        <a:t>Боль, отечность, уплотнение, покраснение.</a:t>
                      </a:r>
                    </a:p>
                    <a:p>
                      <a:pPr>
                        <a:buFont typeface="Arial" pitchFamily="34" charset="0"/>
                        <a:buChar char="•"/>
                      </a:pPr>
                      <a:r>
                        <a:rPr lang="ru-RU" sz="1400" dirty="0" smtClean="0"/>
                        <a:t>Вена пальпируется в виде плотного тяжа более 3 см. </a:t>
                      </a:r>
                    </a:p>
                    <a:p>
                      <a:r>
                        <a:rPr lang="ru-RU" sz="1400" dirty="0" smtClean="0"/>
                        <a:t>Нагноение.</a:t>
                      </a:r>
                    </a:p>
                    <a:p>
                      <a:r>
                        <a:rPr lang="ru-RU" sz="1400" dirty="0" smtClean="0"/>
                        <a:t>Повреждение</a:t>
                      </a:r>
                      <a:r>
                        <a:rPr lang="ru-RU" sz="1400" baseline="0" dirty="0" smtClean="0"/>
                        <a:t> тканей.</a:t>
                      </a:r>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400" dirty="0" smtClean="0"/>
                        <a:t>Удалить катетер и установить новый в другой области.</a:t>
                      </a:r>
                    </a:p>
                    <a:p>
                      <a:pPr>
                        <a:buFont typeface="Arial" pitchFamily="34" charset="0"/>
                        <a:buChar char="•"/>
                      </a:pPr>
                      <a:r>
                        <a:rPr lang="ru-RU" sz="1400" dirty="0" smtClean="0"/>
                        <a:t>Канюлю катетера отправить на бактериологическое исследование.</a:t>
                      </a:r>
                    </a:p>
                    <a:p>
                      <a:pPr>
                        <a:buFont typeface="Arial" pitchFamily="34" charset="0"/>
                        <a:buChar char="•"/>
                      </a:pPr>
                      <a:r>
                        <a:rPr lang="ru-RU" sz="1400" dirty="0" smtClean="0"/>
                        <a:t>Также необходимо провести бактериологический анализ образца крови, взятого из вены здоровой руки.</a:t>
                      </a:r>
                    </a:p>
                    <a:p>
                      <a:pPr>
                        <a:buFont typeface="Arial" pitchFamily="34" charset="0"/>
                        <a:buChar char="•"/>
                      </a:pPr>
                      <a:r>
                        <a:rPr lang="ru-RU" sz="1400" dirty="0" smtClean="0"/>
                        <a:t>Зарегистрируйте</a:t>
                      </a:r>
                      <a:r>
                        <a:rPr lang="ru-RU" sz="1400" baseline="0" dirty="0" smtClean="0"/>
                        <a:t> случай в соответствии с правилами вашего лечебного учреждения.</a:t>
                      </a:r>
                      <a:endParaRPr lang="ru-RU" sz="1400" dirty="0"/>
                    </a:p>
                  </a:txBody>
                  <a:tcPr/>
                </a:tc>
                <a:extLst>
                  <a:ext uri="{0D108BD9-81ED-4DB2-BD59-A6C34878D82A}">
                    <a16:rowId xmlns:a16="http://schemas.microsoft.com/office/drawing/2014/main" xmlns="" val="10005"/>
                  </a:ext>
                </a:extLst>
              </a:tr>
            </a:tbl>
          </a:graphicData>
        </a:graphic>
      </p:graphicFrame>
      <p:sp>
        <p:nvSpPr>
          <p:cNvPr id="4" name="Прямоугольник 3"/>
          <p:cNvSpPr/>
          <p:nvPr/>
        </p:nvSpPr>
        <p:spPr>
          <a:xfrm>
            <a:off x="0" y="0"/>
            <a:ext cx="9144000" cy="85723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3600" dirty="0" smtClean="0"/>
              <a:t>Шкала оценки флебита</a:t>
            </a:r>
            <a:endParaRPr lang="ru-RU" sz="3600" dirty="0"/>
          </a:p>
        </p:txBody>
      </p:sp>
      <p:pic>
        <p:nvPicPr>
          <p:cNvPr id="214018" name="Picture 2" descr="C:\Documents and Settings\Admin\Рабочий стол\Венозный доступ\phlebitis.jpg"/>
          <p:cNvPicPr>
            <a:picLocks noChangeAspect="1" noChangeArrowheads="1"/>
          </p:cNvPicPr>
          <p:nvPr/>
        </p:nvPicPr>
        <p:blipFill>
          <a:blip r:embed="rId2" cstate="print"/>
          <a:srcRect/>
          <a:stretch>
            <a:fillRect/>
          </a:stretch>
        </p:blipFill>
        <p:spPr bwMode="auto">
          <a:xfrm>
            <a:off x="500034" y="1057156"/>
            <a:ext cx="8143932" cy="55151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4018"/>
                                        </p:tgtEl>
                                        <p:attrNameLst>
                                          <p:attrName>style.visibility</p:attrName>
                                        </p:attrNameLst>
                                      </p:cBhvr>
                                      <p:to>
                                        <p:strVal val="visible"/>
                                      </p:to>
                                    </p:set>
                                    <p:animEffect transition="in" filter="blinds(horizontal)">
                                      <p:cBhvr>
                                        <p:cTn id="7" dur="1000"/>
                                        <p:tgtEl>
                                          <p:spTgt spid="214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95536" y="1700808"/>
            <a:ext cx="8229600" cy="4525963"/>
          </a:xfrm>
        </p:spPr>
        <p:txBody>
          <a:bodyPr>
            <a:normAutofit fontScale="70000" lnSpcReduction="20000"/>
          </a:bodyPr>
          <a:lstStyle/>
          <a:p>
            <a:pPr>
              <a:buFont typeface="Wingdings" pitchFamily="2" charset="2"/>
              <a:buChar char="ü"/>
            </a:pPr>
            <a:r>
              <a:rPr lang="ru-RU" dirty="0" smtClean="0"/>
              <a:t>Не присоединять большое количество дополнительных устройств непосредственно к катетеру в связи с высокой вероятностью их микробной контаминации</a:t>
            </a:r>
          </a:p>
          <a:p>
            <a:pPr>
              <a:buFont typeface="Wingdings" pitchFamily="2" charset="2"/>
              <a:buChar char="ü"/>
            </a:pPr>
            <a:r>
              <a:rPr lang="ru-RU" dirty="0" smtClean="0"/>
              <a:t>Свести к минимуму количество манипуляций производимых с катетером</a:t>
            </a:r>
          </a:p>
          <a:p>
            <a:pPr>
              <a:buFont typeface="Wingdings" pitchFamily="2" charset="2"/>
              <a:buChar char="ü"/>
            </a:pPr>
            <a:r>
              <a:rPr lang="ru-RU" dirty="0" smtClean="0"/>
              <a:t>Использовать заглушку однократно, утилизировать после использования</a:t>
            </a:r>
          </a:p>
          <a:p>
            <a:pPr>
              <a:buFont typeface="Wingdings" pitchFamily="2" charset="2"/>
              <a:buChar char="ü"/>
            </a:pPr>
            <a:r>
              <a:rPr lang="ru-RU" dirty="0" smtClean="0"/>
              <a:t>Заменять </a:t>
            </a:r>
            <a:r>
              <a:rPr lang="ru-RU" dirty="0" err="1" smtClean="0"/>
              <a:t>инфузионные</a:t>
            </a:r>
            <a:r>
              <a:rPr lang="ru-RU" dirty="0" smtClean="0"/>
              <a:t> системы, используемые дл продолжительной терапии каждые 72 часа, после переливании компонентов крови незамедлительно после окончании трансфузии</a:t>
            </a:r>
          </a:p>
          <a:p>
            <a:pPr>
              <a:buFont typeface="Wingdings" pitchFamily="2" charset="2"/>
              <a:buChar char="ü"/>
            </a:pPr>
            <a:r>
              <a:rPr lang="ru-RU" dirty="0" smtClean="0"/>
              <a:t>Заменять </a:t>
            </a:r>
            <a:r>
              <a:rPr lang="ru-RU" dirty="0" err="1" smtClean="0"/>
              <a:t>инфузионную</a:t>
            </a:r>
            <a:r>
              <a:rPr lang="ru-RU" dirty="0" smtClean="0"/>
              <a:t> систему каждый раз при дробно-капельном введении лекарственных средств (например антибиотик)</a:t>
            </a:r>
          </a:p>
          <a:p>
            <a:pPr>
              <a:buFont typeface="Wingdings" pitchFamily="2" charset="2"/>
              <a:buChar char="ü"/>
            </a:pPr>
            <a:r>
              <a:rPr lang="ru-RU" dirty="0" smtClean="0"/>
              <a:t>Заменять </a:t>
            </a:r>
            <a:r>
              <a:rPr lang="ru-RU" dirty="0" err="1" smtClean="0"/>
              <a:t>инфузионные</a:t>
            </a:r>
            <a:r>
              <a:rPr lang="ru-RU" dirty="0" smtClean="0"/>
              <a:t> линии с соблюдением правил асептики</a:t>
            </a:r>
          </a:p>
          <a:p>
            <a:pPr>
              <a:buFont typeface="Wingdings" pitchFamily="2" charset="2"/>
              <a:buChar char="ü"/>
            </a:pPr>
            <a:endParaRPr lang="ru-RU" dirty="0"/>
          </a:p>
        </p:txBody>
      </p:sp>
      <p:sp>
        <p:nvSpPr>
          <p:cNvPr id="4" name="Прямоугольник 3"/>
          <p:cNvSpPr/>
          <p:nvPr/>
        </p:nvSpPr>
        <p:spPr>
          <a:xfrm>
            <a:off x="0" y="0"/>
            <a:ext cx="9144000" cy="112474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4000" dirty="0" smtClean="0"/>
              <a:t>Уход за катетером</a:t>
            </a:r>
            <a:endParaRPr lang="ru-RU" sz="40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90872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sz="4000" dirty="0"/>
          </a:p>
        </p:txBody>
      </p:sp>
      <p:sp>
        <p:nvSpPr>
          <p:cNvPr id="11266" name="Заголовок 1"/>
          <p:cNvSpPr>
            <a:spLocks noGrp="1"/>
          </p:cNvSpPr>
          <p:nvPr>
            <p:ph type="title"/>
          </p:nvPr>
        </p:nvSpPr>
        <p:spPr>
          <a:xfrm>
            <a:off x="467544" y="0"/>
            <a:ext cx="8229600" cy="908720"/>
          </a:xfrm>
        </p:spPr>
        <p:txBody>
          <a:bodyPr>
            <a:normAutofit/>
          </a:bodyPr>
          <a:lstStyle/>
          <a:p>
            <a:pPr algn="ctr"/>
            <a:r>
              <a:rPr lang="ru-RU" sz="3600" dirty="0" smtClean="0">
                <a:solidFill>
                  <a:schemeClr val="bg1"/>
                </a:solidFill>
              </a:rPr>
              <a:t>Промывание катетера</a:t>
            </a:r>
          </a:p>
        </p:txBody>
      </p:sp>
      <p:pic>
        <p:nvPicPr>
          <p:cNvPr id="5" name="Picture 28"/>
          <p:cNvPicPr>
            <a:picLocks noChangeAspect="1" noChangeArrowheads="1"/>
          </p:cNvPicPr>
          <p:nvPr/>
        </p:nvPicPr>
        <p:blipFill>
          <a:blip r:embed="rId3" cstate="print"/>
          <a:srcRect/>
          <a:stretch>
            <a:fillRect/>
          </a:stretch>
        </p:blipFill>
        <p:spPr bwMode="auto">
          <a:xfrm>
            <a:off x="477838" y="1395413"/>
            <a:ext cx="8237566" cy="50802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90872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sz="4000" dirty="0"/>
          </a:p>
        </p:txBody>
      </p:sp>
      <p:sp>
        <p:nvSpPr>
          <p:cNvPr id="11266" name="Заголовок 1"/>
          <p:cNvSpPr>
            <a:spLocks noGrp="1"/>
          </p:cNvSpPr>
          <p:nvPr>
            <p:ph type="title"/>
          </p:nvPr>
        </p:nvSpPr>
        <p:spPr>
          <a:xfrm>
            <a:off x="467544" y="0"/>
            <a:ext cx="8229600" cy="908720"/>
          </a:xfrm>
        </p:spPr>
        <p:txBody>
          <a:bodyPr>
            <a:normAutofit/>
          </a:bodyPr>
          <a:lstStyle/>
          <a:p>
            <a:pPr algn="ctr"/>
            <a:r>
              <a:rPr lang="ru-RU" sz="3600" dirty="0" smtClean="0">
                <a:solidFill>
                  <a:schemeClr val="bg1"/>
                </a:solidFill>
              </a:rPr>
              <a:t>Промывание катетера</a:t>
            </a:r>
          </a:p>
        </p:txBody>
      </p:sp>
      <p:sp>
        <p:nvSpPr>
          <p:cNvPr id="6" name="Прямоугольник 5"/>
          <p:cNvSpPr/>
          <p:nvPr/>
        </p:nvSpPr>
        <p:spPr>
          <a:xfrm>
            <a:off x="4714876" y="1643050"/>
            <a:ext cx="4143404" cy="1938992"/>
          </a:xfrm>
          <a:prstGeom prst="rect">
            <a:avLst/>
          </a:prstGeom>
        </p:spPr>
        <p:txBody>
          <a:bodyPr wrap="square">
            <a:spAutoFit/>
          </a:bodyPr>
          <a:lstStyle/>
          <a:p>
            <a:pPr algn="ctr"/>
            <a:r>
              <a:rPr lang="ru-RU" sz="2400" b="1" dirty="0" smtClean="0"/>
              <a:t>Положительное давление в конце манипуляции </a:t>
            </a:r>
            <a:r>
              <a:rPr lang="ru-RU" sz="2400" dirty="0" smtClean="0"/>
              <a:t>предотвращает обратный заброс крови в катетер после завершения промывания</a:t>
            </a:r>
            <a:endParaRPr lang="ru-RU" sz="2400" dirty="0"/>
          </a:p>
        </p:txBody>
      </p:sp>
      <p:sp>
        <p:nvSpPr>
          <p:cNvPr id="7" name="Прямоугольник 6"/>
          <p:cNvSpPr/>
          <p:nvPr/>
        </p:nvSpPr>
        <p:spPr>
          <a:xfrm>
            <a:off x="0" y="4500570"/>
            <a:ext cx="9144000" cy="2251065"/>
          </a:xfrm>
          <a:prstGeom prst="rect">
            <a:avLst/>
          </a:prstGeom>
        </p:spPr>
        <p:txBody>
          <a:bodyPr wrap="square">
            <a:spAutoFit/>
          </a:bodyPr>
          <a:lstStyle/>
          <a:p>
            <a:pPr algn="ctr">
              <a:lnSpc>
                <a:spcPct val="150000"/>
              </a:lnSpc>
            </a:pPr>
            <a:r>
              <a:rPr kumimoji="1" lang="en-US" sz="2400" b="1" i="1" dirty="0" smtClean="0"/>
              <a:t>N.B. </a:t>
            </a:r>
          </a:p>
          <a:p>
            <a:pPr algn="ctr">
              <a:lnSpc>
                <a:spcPct val="150000"/>
              </a:lnSpc>
            </a:pPr>
            <a:r>
              <a:rPr kumimoji="1" lang="ru-RU" sz="2400" b="1" i="1" dirty="0" smtClean="0"/>
              <a:t>Никогда с силой не впрыскивайте раствор для промывания внутрь катетера - это может повредить как вену, так и сам катетер</a:t>
            </a:r>
            <a:endParaRPr lang="ru-RU" sz="2400" b="1" dirty="0"/>
          </a:p>
        </p:txBody>
      </p:sp>
      <p:pic>
        <p:nvPicPr>
          <p:cNvPr id="215042" name="Picture 2" descr="C:\Documents and Settings\Admin\Рабочий стол\Венозный доступ\Catheter_Flushing-200x158.jpg"/>
          <p:cNvPicPr>
            <a:picLocks noChangeAspect="1" noChangeArrowheads="1"/>
          </p:cNvPicPr>
          <p:nvPr/>
        </p:nvPicPr>
        <p:blipFill>
          <a:blip r:embed="rId3" cstate="print"/>
          <a:srcRect/>
          <a:stretch>
            <a:fillRect/>
          </a:stretch>
        </p:blipFill>
        <p:spPr bwMode="auto">
          <a:xfrm>
            <a:off x="357158" y="1214422"/>
            <a:ext cx="4167210" cy="32920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Овал 7"/>
          <p:cNvSpPr/>
          <p:nvPr/>
        </p:nvSpPr>
        <p:spPr>
          <a:xfrm>
            <a:off x="214282" y="4572008"/>
            <a:ext cx="8715436" cy="20717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Заголовок 3"/>
          <p:cNvSpPr>
            <a:spLocks noGrp="1"/>
          </p:cNvSpPr>
          <p:nvPr>
            <p:ph type="ctrTitle"/>
          </p:nvPr>
        </p:nvSpPr>
        <p:spPr>
          <a:xfrm>
            <a:off x="500063" y="5000625"/>
            <a:ext cx="8064500" cy="866775"/>
          </a:xfrm>
        </p:spPr>
        <p:txBody>
          <a:bodyPr>
            <a:normAutofit fontScale="90000"/>
          </a:bodyPr>
          <a:lstStyle/>
          <a:p>
            <a:pPr algn="ctr"/>
            <a:r>
              <a:rPr lang="ru-RU" sz="3600" smtClean="0">
                <a:solidFill>
                  <a:schemeClr val="tx1"/>
                </a:solidFill>
              </a:rPr>
              <a:t>Катетеризация центральной</a:t>
            </a:r>
            <a:br>
              <a:rPr lang="ru-RU" sz="3600" smtClean="0">
                <a:solidFill>
                  <a:schemeClr val="tx1"/>
                </a:solidFill>
              </a:rPr>
            </a:br>
            <a:r>
              <a:rPr lang="ru-RU" sz="3600" smtClean="0">
                <a:solidFill>
                  <a:schemeClr val="tx1"/>
                </a:solidFill>
              </a:rPr>
              <a:t> вены</a:t>
            </a:r>
          </a:p>
        </p:txBody>
      </p:sp>
      <p:pic>
        <p:nvPicPr>
          <p:cNvPr id="5" name="Рисунок 4" descr="Procedure_Tunneled central Catheters_3.jpg"/>
          <p:cNvPicPr>
            <a:picLocks noChangeAspect="1"/>
          </p:cNvPicPr>
          <p:nvPr/>
        </p:nvPicPr>
        <p:blipFill>
          <a:blip r:embed="rId2" cstate="print"/>
          <a:stretch>
            <a:fillRect/>
          </a:stretch>
        </p:blipFill>
        <p:spPr>
          <a:xfrm>
            <a:off x="1214414" y="-357214"/>
            <a:ext cx="6643734" cy="498996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Стерильная укладка ЦВ 1.jpg"/>
          <p:cNvPicPr>
            <a:picLocks noGrp="1" noChangeAspect="1"/>
          </p:cNvPicPr>
          <p:nvPr>
            <p:ph idx="1"/>
          </p:nvPr>
        </p:nvPicPr>
        <p:blipFill>
          <a:blip r:embed="rId2" cstate="print"/>
          <a:stretch>
            <a:fillRect/>
          </a:stretch>
        </p:blipFill>
        <p:spPr>
          <a:xfrm>
            <a:off x="357158" y="1571612"/>
            <a:ext cx="4440146" cy="3120103"/>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Рисунок 6" descr="стерильная укладка 2 цв.jpg"/>
          <p:cNvPicPr>
            <a:picLocks noChangeAspect="1"/>
          </p:cNvPicPr>
          <p:nvPr/>
        </p:nvPicPr>
        <p:blipFill>
          <a:blip r:embed="rId3" cstate="print"/>
          <a:stretch>
            <a:fillRect/>
          </a:stretch>
        </p:blipFill>
        <p:spPr>
          <a:xfrm>
            <a:off x="4071934" y="3071810"/>
            <a:ext cx="4786346" cy="35143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6324" name="Заголовок 1"/>
          <p:cNvSpPr>
            <a:spLocks noGrp="1"/>
          </p:cNvSpPr>
          <p:nvPr>
            <p:ph type="title"/>
          </p:nvPr>
        </p:nvSpPr>
        <p:spPr>
          <a:xfrm>
            <a:off x="357188" y="214313"/>
            <a:ext cx="8280400" cy="874712"/>
          </a:xfrm>
        </p:spPr>
        <p:txBody>
          <a:bodyPr/>
          <a:lstStyle/>
          <a:p>
            <a:pPr algn="ctr"/>
            <a:r>
              <a:rPr lang="ru-RU" smtClean="0"/>
              <a:t>Стерильная укладка</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Заголовок 1"/>
          <p:cNvSpPr>
            <a:spLocks noGrp="1"/>
          </p:cNvSpPr>
          <p:nvPr>
            <p:ph type="title"/>
          </p:nvPr>
        </p:nvSpPr>
        <p:spPr>
          <a:xfrm>
            <a:off x="357188" y="0"/>
            <a:ext cx="8280400" cy="874713"/>
          </a:xfrm>
        </p:spPr>
        <p:txBody>
          <a:bodyPr/>
          <a:lstStyle/>
          <a:p>
            <a:pPr algn="ctr"/>
            <a:r>
              <a:rPr lang="ru-RU" smtClean="0"/>
              <a:t>Обработка рук</a:t>
            </a:r>
          </a:p>
        </p:txBody>
      </p:sp>
      <p:pic>
        <p:nvPicPr>
          <p:cNvPr id="57347" name="Содержимое 3" descr="hand1.jpg"/>
          <p:cNvPicPr>
            <a:picLocks noGrp="1" noChangeAspect="1"/>
          </p:cNvPicPr>
          <p:nvPr>
            <p:ph idx="1"/>
          </p:nvPr>
        </p:nvPicPr>
        <p:blipFill>
          <a:blip r:embed="rId2" cstate="print"/>
          <a:srcRect/>
          <a:stretch>
            <a:fillRect/>
          </a:stretch>
        </p:blipFill>
        <p:spPr>
          <a:xfrm>
            <a:off x="428625" y="1143000"/>
            <a:ext cx="2286000" cy="1714500"/>
          </a:xfrm>
        </p:spPr>
      </p:pic>
      <p:pic>
        <p:nvPicPr>
          <p:cNvPr id="57348" name="Рисунок 4" descr="hand2.jpg"/>
          <p:cNvPicPr>
            <a:picLocks noChangeAspect="1"/>
          </p:cNvPicPr>
          <p:nvPr/>
        </p:nvPicPr>
        <p:blipFill>
          <a:blip r:embed="rId3" cstate="print"/>
          <a:srcRect/>
          <a:stretch>
            <a:fillRect/>
          </a:stretch>
        </p:blipFill>
        <p:spPr bwMode="auto">
          <a:xfrm>
            <a:off x="3143250" y="1143000"/>
            <a:ext cx="2286000" cy="1714500"/>
          </a:xfrm>
          <a:prstGeom prst="rect">
            <a:avLst/>
          </a:prstGeom>
          <a:noFill/>
          <a:ln w="9525">
            <a:noFill/>
            <a:miter lim="800000"/>
            <a:headEnd/>
            <a:tailEnd/>
          </a:ln>
        </p:spPr>
      </p:pic>
      <p:pic>
        <p:nvPicPr>
          <p:cNvPr id="57349" name="Рисунок 5" descr="hand3.jpg"/>
          <p:cNvPicPr>
            <a:picLocks noChangeAspect="1"/>
          </p:cNvPicPr>
          <p:nvPr/>
        </p:nvPicPr>
        <p:blipFill>
          <a:blip r:embed="rId4" cstate="print"/>
          <a:srcRect/>
          <a:stretch>
            <a:fillRect/>
          </a:stretch>
        </p:blipFill>
        <p:spPr bwMode="auto">
          <a:xfrm>
            <a:off x="1643063" y="3000375"/>
            <a:ext cx="2286000" cy="1714500"/>
          </a:xfrm>
          <a:prstGeom prst="rect">
            <a:avLst/>
          </a:prstGeom>
          <a:noFill/>
          <a:ln w="9525">
            <a:noFill/>
            <a:miter lim="800000"/>
            <a:headEnd/>
            <a:tailEnd/>
          </a:ln>
        </p:spPr>
      </p:pic>
      <p:pic>
        <p:nvPicPr>
          <p:cNvPr id="57350" name="Рисунок 6" descr="hand4.jpg"/>
          <p:cNvPicPr>
            <a:picLocks noChangeAspect="1"/>
          </p:cNvPicPr>
          <p:nvPr/>
        </p:nvPicPr>
        <p:blipFill>
          <a:blip r:embed="rId5" cstate="print"/>
          <a:srcRect/>
          <a:stretch>
            <a:fillRect/>
          </a:stretch>
        </p:blipFill>
        <p:spPr bwMode="auto">
          <a:xfrm>
            <a:off x="4357688" y="3000375"/>
            <a:ext cx="2286000" cy="1714500"/>
          </a:xfrm>
          <a:prstGeom prst="rect">
            <a:avLst/>
          </a:prstGeom>
          <a:noFill/>
          <a:ln w="9525">
            <a:noFill/>
            <a:miter lim="800000"/>
            <a:headEnd/>
            <a:tailEnd/>
          </a:ln>
        </p:spPr>
      </p:pic>
      <p:pic>
        <p:nvPicPr>
          <p:cNvPr id="57351" name="Рисунок 7" descr="hand5.jpg"/>
          <p:cNvPicPr>
            <a:picLocks noChangeAspect="1"/>
          </p:cNvPicPr>
          <p:nvPr/>
        </p:nvPicPr>
        <p:blipFill>
          <a:blip r:embed="rId6" cstate="print"/>
          <a:srcRect/>
          <a:stretch>
            <a:fillRect/>
          </a:stretch>
        </p:blipFill>
        <p:spPr bwMode="auto">
          <a:xfrm>
            <a:off x="3000375" y="4857750"/>
            <a:ext cx="2286000" cy="1714500"/>
          </a:xfrm>
          <a:prstGeom prst="rect">
            <a:avLst/>
          </a:prstGeom>
          <a:noFill/>
          <a:ln w="9525">
            <a:noFill/>
            <a:miter lim="800000"/>
            <a:headEnd/>
            <a:tailEnd/>
          </a:ln>
        </p:spPr>
      </p:pic>
      <p:pic>
        <p:nvPicPr>
          <p:cNvPr id="57352" name="Рисунок 8" descr="hand6.jpg"/>
          <p:cNvPicPr>
            <a:picLocks noChangeAspect="1"/>
          </p:cNvPicPr>
          <p:nvPr/>
        </p:nvPicPr>
        <p:blipFill>
          <a:blip r:embed="rId7" cstate="print"/>
          <a:srcRect/>
          <a:stretch>
            <a:fillRect/>
          </a:stretch>
        </p:blipFill>
        <p:spPr bwMode="auto">
          <a:xfrm>
            <a:off x="5643563" y="4857750"/>
            <a:ext cx="2286000" cy="171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Заголовок 1"/>
          <p:cNvSpPr>
            <a:spLocks noGrp="1"/>
          </p:cNvSpPr>
          <p:nvPr>
            <p:ph type="title"/>
          </p:nvPr>
        </p:nvSpPr>
        <p:spPr/>
        <p:txBody>
          <a:bodyPr/>
          <a:lstStyle/>
          <a:p>
            <a:pPr algn="ctr"/>
            <a:r>
              <a:rPr lang="ru-RU" smtClean="0"/>
              <a:t>Подготовка ассистента</a:t>
            </a:r>
          </a:p>
        </p:txBody>
      </p:sp>
      <p:pic>
        <p:nvPicPr>
          <p:cNvPr id="4" name="Содержимое 3" descr="подготовка ассистента.jpg"/>
          <p:cNvPicPr>
            <a:picLocks noGrp="1" noChangeAspect="1"/>
          </p:cNvPicPr>
          <p:nvPr>
            <p:ph idx="1"/>
          </p:nvPr>
        </p:nvPicPr>
        <p:blipFill>
          <a:blip r:embed="rId2" cstate="print"/>
          <a:stretch>
            <a:fillRect/>
          </a:stretch>
        </p:blipFill>
        <p:spPr>
          <a:xfrm>
            <a:off x="642910" y="1428736"/>
            <a:ext cx="7929618" cy="5143536"/>
          </a:xfrm>
          <a:effectLst>
            <a:softEdge rad="112500"/>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Заголовок 1"/>
          <p:cNvSpPr>
            <a:spLocks noGrp="1"/>
          </p:cNvSpPr>
          <p:nvPr>
            <p:ph type="title"/>
          </p:nvPr>
        </p:nvSpPr>
        <p:spPr/>
        <p:txBody>
          <a:bodyPr/>
          <a:lstStyle/>
          <a:p>
            <a:pPr algn="ctr"/>
            <a:r>
              <a:rPr lang="ru-RU" smtClean="0"/>
              <a:t>Стерильные перчатки</a:t>
            </a:r>
          </a:p>
        </p:txBody>
      </p:sp>
      <p:pic>
        <p:nvPicPr>
          <p:cNvPr id="4" name="Содержимое 3" descr="стерильные перчатки.jpg"/>
          <p:cNvPicPr>
            <a:picLocks noGrp="1" noChangeAspect="1"/>
          </p:cNvPicPr>
          <p:nvPr>
            <p:ph idx="1"/>
          </p:nvPr>
        </p:nvPicPr>
        <p:blipFill>
          <a:blip r:embed="rId2" cstate="print"/>
          <a:stretch>
            <a:fillRect/>
          </a:stretch>
        </p:blipFill>
        <p:spPr>
          <a:xfrm>
            <a:off x="571472" y="1357298"/>
            <a:ext cx="8001056" cy="5214974"/>
          </a:xfrm>
          <a:effectLst>
            <a:softEdge rad="112500"/>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Заголовок 1"/>
          <p:cNvSpPr>
            <a:spLocks noGrp="1"/>
          </p:cNvSpPr>
          <p:nvPr>
            <p:ph type="title"/>
          </p:nvPr>
        </p:nvSpPr>
        <p:spPr/>
        <p:txBody>
          <a:bodyPr/>
          <a:lstStyle/>
          <a:p>
            <a:pPr algn="ctr"/>
            <a:r>
              <a:rPr lang="ru-RU" smtClean="0"/>
              <a:t>Этапы катетеризации</a:t>
            </a:r>
          </a:p>
        </p:txBody>
      </p:sp>
      <p:pic>
        <p:nvPicPr>
          <p:cNvPr id="5" name="Содержимое 4" descr="этапы катетеризации цв 1.jpg"/>
          <p:cNvPicPr>
            <a:picLocks noGrp="1" noChangeAspect="1"/>
          </p:cNvPicPr>
          <p:nvPr>
            <p:ph idx="1"/>
          </p:nvPr>
        </p:nvPicPr>
        <p:blipFill>
          <a:blip r:embed="rId2" cstate="print"/>
          <a:stretch>
            <a:fillRect/>
          </a:stretch>
        </p:blipFill>
        <p:spPr>
          <a:xfrm>
            <a:off x="642910" y="1428736"/>
            <a:ext cx="7858180" cy="5143536"/>
          </a:xfrm>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0" y="0"/>
            <a:ext cx="9144000" cy="90872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sz="4000" dirty="0"/>
          </a:p>
        </p:txBody>
      </p:sp>
      <p:sp>
        <p:nvSpPr>
          <p:cNvPr id="8195" name="Заголовок 1"/>
          <p:cNvSpPr>
            <a:spLocks noGrp="1"/>
          </p:cNvSpPr>
          <p:nvPr>
            <p:ph type="title"/>
          </p:nvPr>
        </p:nvSpPr>
        <p:spPr>
          <a:xfrm>
            <a:off x="0" y="0"/>
            <a:ext cx="9144000" cy="874713"/>
          </a:xfrm>
        </p:spPr>
        <p:txBody>
          <a:bodyPr>
            <a:normAutofit/>
          </a:bodyPr>
          <a:lstStyle/>
          <a:p>
            <a:pPr algn="ctr"/>
            <a:r>
              <a:rPr lang="ru-RU" sz="4000" dirty="0" smtClean="0">
                <a:solidFill>
                  <a:schemeClr val="bg1"/>
                </a:solidFill>
              </a:rPr>
              <a:t>Типы периферических катетеров</a:t>
            </a:r>
          </a:p>
        </p:txBody>
      </p:sp>
      <p:sp>
        <p:nvSpPr>
          <p:cNvPr id="6" name="TextBox 5"/>
          <p:cNvSpPr txBox="1"/>
          <p:nvPr/>
        </p:nvSpPr>
        <p:spPr>
          <a:xfrm>
            <a:off x="0" y="980728"/>
            <a:ext cx="9144000" cy="461665"/>
          </a:xfrm>
          <a:prstGeom prst="rect">
            <a:avLst/>
          </a:prstGeom>
          <a:noFill/>
        </p:spPr>
        <p:txBody>
          <a:bodyPr wrap="square" rtlCol="0">
            <a:spAutoFit/>
          </a:bodyPr>
          <a:lstStyle/>
          <a:p>
            <a:pPr algn="ctr"/>
            <a:r>
              <a:rPr lang="ru-RU" sz="2400" dirty="0" smtClean="0"/>
              <a:t>Периферические катетеры</a:t>
            </a:r>
            <a:endParaRPr lang="ru-RU" sz="2400" dirty="0"/>
          </a:p>
        </p:txBody>
      </p:sp>
      <p:pic>
        <p:nvPicPr>
          <p:cNvPr id="8" name="Picture 4" descr="venflon pro"/>
          <p:cNvPicPr>
            <a:picLocks noChangeAspect="1" noChangeArrowheads="1"/>
          </p:cNvPicPr>
          <p:nvPr/>
        </p:nvPicPr>
        <p:blipFill>
          <a:blip r:embed="rId3" cstate="print"/>
          <a:srcRect/>
          <a:stretch>
            <a:fillRect/>
          </a:stretch>
        </p:blipFill>
        <p:spPr bwMode="auto">
          <a:xfrm>
            <a:off x="251520" y="1412777"/>
            <a:ext cx="4392488" cy="2592288"/>
          </a:xfrm>
          <a:prstGeom prst="rect">
            <a:avLst/>
          </a:prstGeom>
          <a:noFill/>
          <a:ln w="9525">
            <a:noFill/>
            <a:miter lim="800000"/>
            <a:headEnd/>
            <a:tailEnd/>
          </a:ln>
        </p:spPr>
      </p:pic>
      <p:pic>
        <p:nvPicPr>
          <p:cNvPr id="11" name="Picture 4" descr="insyte autogard"/>
          <p:cNvPicPr>
            <a:picLocks noChangeAspect="1" noChangeArrowheads="1"/>
          </p:cNvPicPr>
          <p:nvPr/>
        </p:nvPicPr>
        <p:blipFill>
          <a:blip r:embed="rId4" cstate="print"/>
          <a:srcRect/>
          <a:stretch>
            <a:fillRect/>
          </a:stretch>
        </p:blipFill>
        <p:spPr bwMode="auto">
          <a:xfrm>
            <a:off x="251520" y="4077072"/>
            <a:ext cx="4392488" cy="2592288"/>
          </a:xfrm>
          <a:prstGeom prst="rect">
            <a:avLst/>
          </a:prstGeom>
          <a:noFill/>
          <a:ln w="9525">
            <a:noFill/>
            <a:miter lim="800000"/>
            <a:headEnd/>
            <a:tailEnd/>
          </a:ln>
        </p:spPr>
      </p:pic>
      <p:sp>
        <p:nvSpPr>
          <p:cNvPr id="12" name="Rectangle 3"/>
          <p:cNvSpPr txBox="1">
            <a:spLocks noChangeArrowheads="1"/>
          </p:cNvSpPr>
          <p:nvPr/>
        </p:nvSpPr>
        <p:spPr>
          <a:xfrm>
            <a:off x="4714876" y="4000504"/>
            <a:ext cx="4214842" cy="2376264"/>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ru-RU" sz="1600" b="0" i="0" u="none" strike="noStrike" kern="1200" cap="none" spc="0" normalizeH="0" baseline="0" noProof="0" dirty="0" smtClean="0">
                <a:ln>
                  <a:noFill/>
                </a:ln>
                <a:effectLst/>
                <a:uLnTx/>
                <a:uFillTx/>
                <a:latin typeface="+mn-lt"/>
                <a:ea typeface="+mn-ea"/>
                <a:cs typeface="+mn-cs"/>
              </a:rPr>
              <a:t>Преимущества</a:t>
            </a:r>
            <a:r>
              <a:rPr kumimoji="0" lang="en-US" sz="1600" b="0" i="0" u="none" strike="noStrike" kern="1200" cap="none" spc="0" normalizeH="0" baseline="0" noProof="0" dirty="0" smtClean="0">
                <a:ln>
                  <a:noFill/>
                </a:ln>
                <a:effectLst/>
                <a:uLnTx/>
                <a:uFillTx/>
                <a:latin typeface="+mn-lt"/>
                <a:ea typeface="+mn-ea"/>
                <a:cs typeface="+mn-cs"/>
              </a:rPr>
              <a:t>:</a:t>
            </a: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ru-RU" sz="1200" b="0" i="0" u="none" strike="noStrike" kern="1200" cap="none" spc="0" normalizeH="0" baseline="0" noProof="0" dirty="0" smtClean="0">
                <a:ln>
                  <a:noFill/>
                </a:ln>
                <a:effectLst/>
                <a:uLnTx/>
                <a:uFillTx/>
                <a:latin typeface="+mn-lt"/>
                <a:ea typeface="+mn-ea"/>
                <a:cs typeface="+mn-cs"/>
              </a:rPr>
              <a:t>Простая процедура установки</a:t>
            </a: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ru-RU" sz="1200" b="0" i="0" u="none" strike="noStrike" kern="1200" cap="none" spc="0" normalizeH="0" baseline="0" noProof="0" dirty="0" smtClean="0">
                <a:ln>
                  <a:noFill/>
                </a:ln>
                <a:effectLst/>
                <a:uLnTx/>
                <a:uFillTx/>
                <a:latin typeface="+mn-lt"/>
                <a:ea typeface="+mn-ea"/>
                <a:cs typeface="+mn-cs"/>
              </a:rPr>
              <a:t>Экономичность</a:t>
            </a: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ru-RU" sz="1200" b="0" i="0" u="none" strike="noStrike" kern="1200" cap="none" spc="0" normalizeH="0" baseline="0" noProof="0" dirty="0" smtClean="0">
                <a:ln>
                  <a:noFill/>
                </a:ln>
                <a:effectLst/>
                <a:uLnTx/>
                <a:uFillTx/>
                <a:latin typeface="+mn-lt"/>
                <a:ea typeface="+mn-ea"/>
                <a:cs typeface="+mn-cs"/>
              </a:rPr>
              <a:t>Возможен выбор различных размеров катетеров от 14 до 26 </a:t>
            </a:r>
            <a:r>
              <a:rPr kumimoji="0" lang="en-US" sz="1200" b="0" i="0" u="none" strike="noStrike" kern="1200" cap="none" spc="0" normalizeH="0" baseline="0" noProof="0" dirty="0" smtClean="0">
                <a:ln>
                  <a:noFill/>
                </a:ln>
                <a:effectLst/>
                <a:uLnTx/>
                <a:uFillTx/>
                <a:latin typeface="+mn-lt"/>
                <a:ea typeface="+mn-ea"/>
                <a:cs typeface="+mn-cs"/>
              </a:rPr>
              <a:t>G</a:t>
            </a:r>
            <a:endParaRPr kumimoji="0" lang="ru-RU" sz="1200" b="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ru-RU" sz="1600" b="0" i="0" u="none" strike="noStrike" kern="1200" cap="none" spc="0" normalizeH="0" baseline="0" noProof="0" dirty="0" smtClean="0">
                <a:ln>
                  <a:noFill/>
                </a:ln>
                <a:effectLst/>
                <a:uLnTx/>
                <a:uFillTx/>
                <a:latin typeface="+mn-lt"/>
                <a:ea typeface="+mn-ea"/>
                <a:cs typeface="+mn-cs"/>
              </a:rPr>
              <a:t>Недостатки:</a:t>
            </a:r>
            <a:endParaRPr kumimoji="0" lang="en-US" sz="1600" b="0" i="0" u="none" strike="noStrike" kern="1200" cap="none" spc="0" normalizeH="0" baseline="0" noProof="0" dirty="0" smtClean="0">
              <a:ln>
                <a:noFill/>
              </a:ln>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ru-RU" sz="1200" b="0" i="0" u="none" strike="noStrike" kern="1200" cap="none" spc="0" normalizeH="0" baseline="0" noProof="0" dirty="0" smtClean="0">
                <a:ln>
                  <a:noFill/>
                </a:ln>
                <a:effectLst/>
                <a:uLnTx/>
                <a:uFillTx/>
                <a:latin typeface="+mn-lt"/>
                <a:ea typeface="+mn-ea"/>
                <a:cs typeface="+mn-cs"/>
              </a:rPr>
              <a:t>При недостаточной фиксации возможно смещение катетера</a:t>
            </a:r>
            <a:endParaRPr kumimoji="0" lang="en-US" sz="1200" b="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ru-RU" sz="1600" b="0" i="0" u="none" strike="noStrike" kern="1200" cap="none" spc="0" normalizeH="0" baseline="0" noProof="0" dirty="0" smtClean="0">
                <a:ln>
                  <a:noFill/>
                </a:ln>
                <a:effectLst/>
                <a:uLnTx/>
                <a:uFillTx/>
                <a:latin typeface="+mn-lt"/>
                <a:ea typeface="+mn-ea"/>
                <a:cs typeface="+mn-cs"/>
              </a:rPr>
              <a:t>Меры профилактики</a:t>
            </a:r>
            <a:r>
              <a:rPr kumimoji="0" lang="en-US" sz="1600" b="0" i="0" u="none" strike="noStrike" kern="1200" cap="none" spc="0" normalizeH="0" baseline="0" noProof="0" dirty="0" smtClean="0">
                <a:ln>
                  <a:noFill/>
                </a:ln>
                <a:effectLst/>
                <a:uLnTx/>
                <a:uFillTx/>
                <a:latin typeface="+mn-lt"/>
                <a:ea typeface="+mn-ea"/>
                <a:cs typeface="+mn-cs"/>
              </a:rPr>
              <a:t>:</a:t>
            </a: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ru-RU" sz="1200" b="0" i="0" u="none" strike="noStrike" kern="1200" cap="none" spc="0" normalizeH="0" baseline="0" noProof="0" dirty="0" smtClean="0">
                <a:ln>
                  <a:noFill/>
                </a:ln>
                <a:effectLst/>
                <a:uLnTx/>
                <a:uFillTx/>
                <a:latin typeface="+mn-lt"/>
                <a:ea typeface="+mn-ea"/>
                <a:cs typeface="+mn-cs"/>
              </a:rPr>
              <a:t>Постоянное наблюдение для ранней диагностики осложнений через прозрачную </a:t>
            </a:r>
            <a:r>
              <a:rPr kumimoji="0" lang="ru-RU" sz="1200" b="0" i="0" u="none" strike="noStrike" kern="1200" cap="none" spc="0" normalizeH="0" baseline="0" noProof="0" dirty="0" err="1" smtClean="0">
                <a:ln>
                  <a:noFill/>
                </a:ln>
                <a:effectLst/>
                <a:uLnTx/>
                <a:uFillTx/>
                <a:latin typeface="+mn-lt"/>
                <a:ea typeface="+mn-ea"/>
                <a:cs typeface="+mn-cs"/>
              </a:rPr>
              <a:t>адгезивную</a:t>
            </a:r>
            <a:r>
              <a:rPr kumimoji="0" lang="ru-RU" sz="1200" b="0" i="0" u="none" strike="noStrike" kern="1200" cap="none" spc="0" normalizeH="0" baseline="0" noProof="0" dirty="0" smtClean="0">
                <a:ln>
                  <a:noFill/>
                </a:ln>
                <a:effectLst/>
                <a:uLnTx/>
                <a:uFillTx/>
                <a:latin typeface="+mn-lt"/>
                <a:ea typeface="+mn-ea"/>
                <a:cs typeface="+mn-cs"/>
              </a:rPr>
              <a:t> наклейку</a:t>
            </a:r>
            <a:endParaRPr kumimoji="0" lang="en-US" sz="1200" b="0" i="0" u="none" strike="noStrike" kern="1200" cap="none" spc="0" normalizeH="0" baseline="0" noProof="0" dirty="0" smtClean="0">
              <a:ln>
                <a:noFill/>
              </a:ln>
              <a:effectLst/>
              <a:uLnTx/>
              <a:uFillTx/>
              <a:latin typeface="+mn-lt"/>
              <a:ea typeface="+mn-ea"/>
              <a:cs typeface="+mn-cs"/>
            </a:endParaRPr>
          </a:p>
        </p:txBody>
      </p:sp>
      <p:pic>
        <p:nvPicPr>
          <p:cNvPr id="13" name="Picture 6" descr="saf-t-intima"/>
          <p:cNvPicPr>
            <a:picLocks noChangeAspect="1" noChangeArrowheads="1"/>
          </p:cNvPicPr>
          <p:nvPr/>
        </p:nvPicPr>
        <p:blipFill>
          <a:blip r:embed="rId5" cstate="print"/>
          <a:srcRect/>
          <a:stretch>
            <a:fillRect/>
          </a:stretch>
        </p:blipFill>
        <p:spPr bwMode="auto">
          <a:xfrm>
            <a:off x="4751512" y="1412776"/>
            <a:ext cx="4212976" cy="259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Заголовок 1"/>
          <p:cNvSpPr>
            <a:spLocks noGrp="1"/>
          </p:cNvSpPr>
          <p:nvPr>
            <p:ph type="title"/>
          </p:nvPr>
        </p:nvSpPr>
        <p:spPr/>
        <p:txBody>
          <a:bodyPr/>
          <a:lstStyle/>
          <a:p>
            <a:pPr algn="ctr"/>
            <a:r>
              <a:rPr lang="ru-RU" smtClean="0"/>
              <a:t>Этапы катетеризации</a:t>
            </a:r>
          </a:p>
        </p:txBody>
      </p:sp>
      <p:pic>
        <p:nvPicPr>
          <p:cNvPr id="5" name="Содержимое 4" descr="этапы катетеризации цв 2.jpg"/>
          <p:cNvPicPr>
            <a:picLocks noGrp="1" noChangeAspect="1"/>
          </p:cNvPicPr>
          <p:nvPr>
            <p:ph idx="1"/>
          </p:nvPr>
        </p:nvPicPr>
        <p:blipFill>
          <a:blip r:embed="rId2" cstate="print"/>
          <a:stretch>
            <a:fillRect/>
          </a:stretch>
        </p:blipFill>
        <p:spPr>
          <a:xfrm>
            <a:off x="714348" y="1428736"/>
            <a:ext cx="7786742" cy="5000659"/>
          </a:xfrm>
          <a:effectLst>
            <a:softEdge rad="112500"/>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Заголовок 1"/>
          <p:cNvSpPr>
            <a:spLocks noGrp="1"/>
          </p:cNvSpPr>
          <p:nvPr>
            <p:ph type="title"/>
          </p:nvPr>
        </p:nvSpPr>
        <p:spPr/>
        <p:txBody>
          <a:bodyPr/>
          <a:lstStyle/>
          <a:p>
            <a:pPr algn="ctr"/>
            <a:r>
              <a:rPr lang="ru-RU" smtClean="0"/>
              <a:t>Этапы катетеризации</a:t>
            </a:r>
          </a:p>
        </p:txBody>
      </p:sp>
      <p:pic>
        <p:nvPicPr>
          <p:cNvPr id="5" name="Содержимое 4" descr="этапы катетеризации цв 3.jpg"/>
          <p:cNvPicPr>
            <a:picLocks noGrp="1" noChangeAspect="1"/>
          </p:cNvPicPr>
          <p:nvPr>
            <p:ph idx="1"/>
          </p:nvPr>
        </p:nvPicPr>
        <p:blipFill>
          <a:blip r:embed="rId2" cstate="print"/>
          <a:stretch>
            <a:fillRect/>
          </a:stretch>
        </p:blipFill>
        <p:spPr>
          <a:xfrm>
            <a:off x="642910" y="1428736"/>
            <a:ext cx="8001056" cy="5000660"/>
          </a:xfrm>
          <a:effectLst>
            <a:softEdge rad="112500"/>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Заголовок 1"/>
          <p:cNvSpPr>
            <a:spLocks noGrp="1"/>
          </p:cNvSpPr>
          <p:nvPr>
            <p:ph type="title"/>
          </p:nvPr>
        </p:nvSpPr>
        <p:spPr/>
        <p:txBody>
          <a:bodyPr/>
          <a:lstStyle/>
          <a:p>
            <a:pPr algn="ctr"/>
            <a:r>
              <a:rPr lang="ru-RU" smtClean="0"/>
              <a:t>Этапы катетеризации</a:t>
            </a:r>
          </a:p>
        </p:txBody>
      </p:sp>
      <p:pic>
        <p:nvPicPr>
          <p:cNvPr id="5" name="Содержимое 4" descr="этапы катетеризации цв 4.jpg"/>
          <p:cNvPicPr>
            <a:picLocks noGrp="1" noChangeAspect="1"/>
          </p:cNvPicPr>
          <p:nvPr>
            <p:ph idx="1"/>
          </p:nvPr>
        </p:nvPicPr>
        <p:blipFill>
          <a:blip r:embed="rId2" cstate="print"/>
          <a:stretch>
            <a:fillRect/>
          </a:stretch>
        </p:blipFill>
        <p:spPr>
          <a:xfrm>
            <a:off x="642910" y="1357298"/>
            <a:ext cx="7858179" cy="5143535"/>
          </a:xfrm>
          <a:effectLst>
            <a:softEdge rad="112500"/>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Заголовок 1"/>
          <p:cNvSpPr>
            <a:spLocks noGrp="1"/>
          </p:cNvSpPr>
          <p:nvPr>
            <p:ph type="title"/>
          </p:nvPr>
        </p:nvSpPr>
        <p:spPr/>
        <p:txBody>
          <a:bodyPr/>
          <a:lstStyle/>
          <a:p>
            <a:pPr algn="ctr"/>
            <a:r>
              <a:rPr lang="ru-RU" smtClean="0"/>
              <a:t>Этапы катетеризации</a:t>
            </a:r>
          </a:p>
        </p:txBody>
      </p:sp>
      <p:pic>
        <p:nvPicPr>
          <p:cNvPr id="5" name="Содержимое 4" descr="этапы катетеризации цв 5.jpg"/>
          <p:cNvPicPr>
            <a:picLocks noGrp="1" noChangeAspect="1"/>
          </p:cNvPicPr>
          <p:nvPr>
            <p:ph idx="1"/>
          </p:nvPr>
        </p:nvPicPr>
        <p:blipFill>
          <a:blip r:embed="rId2" cstate="print"/>
          <a:stretch>
            <a:fillRect/>
          </a:stretch>
        </p:blipFill>
        <p:spPr>
          <a:xfrm>
            <a:off x="642910" y="1428736"/>
            <a:ext cx="7929618" cy="5000659"/>
          </a:xfrm>
          <a:effectLst>
            <a:softEdge rad="112500"/>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Заголовок 1"/>
          <p:cNvSpPr>
            <a:spLocks noGrp="1"/>
          </p:cNvSpPr>
          <p:nvPr>
            <p:ph type="title"/>
          </p:nvPr>
        </p:nvSpPr>
        <p:spPr/>
        <p:txBody>
          <a:bodyPr/>
          <a:lstStyle/>
          <a:p>
            <a:pPr algn="ctr"/>
            <a:r>
              <a:rPr lang="ru-RU" smtClean="0"/>
              <a:t>Фиксация катетера</a:t>
            </a:r>
          </a:p>
        </p:txBody>
      </p:sp>
      <p:pic>
        <p:nvPicPr>
          <p:cNvPr id="5" name="Содержимое 4" descr="IMG_1880.JPG"/>
          <p:cNvPicPr>
            <a:picLocks noGrp="1" noChangeAspect="1"/>
          </p:cNvPicPr>
          <p:nvPr>
            <p:ph idx="1"/>
          </p:nvPr>
        </p:nvPicPr>
        <p:blipFill>
          <a:blip r:embed="rId2" cstate="print"/>
          <a:srcRect/>
          <a:stretch>
            <a:fillRect/>
          </a:stretch>
        </p:blipFill>
        <p:spPr bwMode="auto">
          <a:xfrm>
            <a:off x="830684" y="1600200"/>
            <a:ext cx="7456091" cy="47577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Заголовок 1"/>
          <p:cNvSpPr>
            <a:spLocks noGrp="1"/>
          </p:cNvSpPr>
          <p:nvPr>
            <p:ph type="title"/>
          </p:nvPr>
        </p:nvSpPr>
        <p:spPr/>
        <p:txBody>
          <a:bodyPr/>
          <a:lstStyle/>
          <a:p>
            <a:endParaRPr lang="ru-RU" smtClean="0"/>
          </a:p>
        </p:txBody>
      </p:sp>
      <p:pic>
        <p:nvPicPr>
          <p:cNvPr id="8" name="Содержимое 7" descr="tegaderm_advanced_cvc1.jpg"/>
          <p:cNvPicPr>
            <a:picLocks noGrp="1" noChangeAspect="1"/>
          </p:cNvPicPr>
          <p:nvPr>
            <p:ph idx="1"/>
          </p:nvPr>
        </p:nvPicPr>
        <p:blipFill>
          <a:blip r:embed="rId2" cstate="print"/>
          <a:srcRect/>
          <a:stretch>
            <a:fillRect/>
          </a:stretch>
        </p:blipFill>
        <p:spPr>
          <a:xfrm>
            <a:off x="179512" y="260648"/>
            <a:ext cx="4143403" cy="4143380"/>
          </a:xfrm>
        </p:spPr>
      </p:pic>
      <p:pic>
        <p:nvPicPr>
          <p:cNvPr id="10" name="Рисунок 9" descr="tegaderm_CHG1.jpg"/>
          <p:cNvPicPr>
            <a:picLocks noChangeAspect="1"/>
          </p:cNvPicPr>
          <p:nvPr/>
        </p:nvPicPr>
        <p:blipFill>
          <a:blip r:embed="rId3" cstate="print"/>
          <a:srcRect/>
          <a:stretch>
            <a:fillRect/>
          </a:stretch>
        </p:blipFill>
        <p:spPr bwMode="auto">
          <a:xfrm>
            <a:off x="4500562" y="2857496"/>
            <a:ext cx="4429156" cy="40005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1000" fill="hold"/>
                                        <p:tgtEl>
                                          <p:spTgt spid="10"/>
                                        </p:tgtEl>
                                        <p:attrNameLst>
                                          <p:attrName>ppt_x</p:attrName>
                                        </p:attrNameLst>
                                      </p:cBhvr>
                                      <p:tavLst>
                                        <p:tav tm="0">
                                          <p:val>
                                            <p:strVal val="#ppt_x"/>
                                          </p:val>
                                        </p:tav>
                                        <p:tav tm="100000">
                                          <p:val>
                                            <p:strVal val="#ppt_x"/>
                                          </p:val>
                                        </p:tav>
                                      </p:tavLst>
                                    </p:anim>
                                    <p:anim calcmode="lin" valueType="num">
                                      <p:cBhvr additive="base">
                                        <p:cTn id="13"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12474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sz="4000" dirty="0"/>
          </a:p>
        </p:txBody>
      </p:sp>
      <p:sp>
        <p:nvSpPr>
          <p:cNvPr id="15362" name="Заголовок 1"/>
          <p:cNvSpPr>
            <a:spLocks noGrp="1"/>
          </p:cNvSpPr>
          <p:nvPr>
            <p:ph type="title"/>
          </p:nvPr>
        </p:nvSpPr>
        <p:spPr/>
        <p:txBody>
          <a:bodyPr>
            <a:normAutofit fontScale="90000"/>
          </a:bodyPr>
          <a:lstStyle/>
          <a:p>
            <a:pPr algn="ctr"/>
            <a:r>
              <a:rPr lang="ru-RU" sz="3200" dirty="0" smtClean="0">
                <a:solidFill>
                  <a:schemeClr val="bg1"/>
                </a:solidFill>
              </a:rPr>
              <a:t>Факторы, влияющие на частоту осложнений катетеризации</a:t>
            </a:r>
            <a:r>
              <a:rPr lang="ru-RU" dirty="0" smtClean="0"/>
              <a:t/>
            </a:r>
            <a:br>
              <a:rPr lang="ru-RU" dirty="0" smtClean="0"/>
            </a:br>
            <a:endParaRPr lang="ru-RU" dirty="0" smtClean="0"/>
          </a:p>
        </p:txBody>
      </p:sp>
      <p:sp>
        <p:nvSpPr>
          <p:cNvPr id="15363" name="Содержимое 2"/>
          <p:cNvSpPr>
            <a:spLocks noGrp="1"/>
          </p:cNvSpPr>
          <p:nvPr>
            <p:ph idx="1"/>
          </p:nvPr>
        </p:nvSpPr>
        <p:spPr>
          <a:xfrm>
            <a:off x="214313" y="1643063"/>
            <a:ext cx="8715375" cy="4738687"/>
          </a:xfrm>
        </p:spPr>
        <p:txBody>
          <a:bodyPr>
            <a:noAutofit/>
          </a:bodyPr>
          <a:lstStyle/>
          <a:p>
            <a:pPr>
              <a:buFont typeface="Wingdings" pitchFamily="2" charset="2"/>
              <a:buChar char="Ø"/>
            </a:pPr>
            <a:r>
              <a:rPr lang="ru-RU" sz="2000" dirty="0" smtClean="0"/>
              <a:t>Если катетер не удается установить с трех попыток, то необходимо сменить оператора</a:t>
            </a:r>
          </a:p>
          <a:p>
            <a:pPr>
              <a:buFont typeface="Wingdings" pitchFamily="2" charset="2"/>
              <a:buChar char="Ø"/>
            </a:pPr>
            <a:r>
              <a:rPr lang="ru-RU" sz="2000" dirty="0" smtClean="0"/>
              <a:t>Риск механических осложнений после 3-х и более попыток возрастает в 6 раз, по сравнению с катетеризацией с первой попытки</a:t>
            </a:r>
          </a:p>
          <a:p>
            <a:pPr>
              <a:buFont typeface="Wingdings" pitchFamily="2" charset="2"/>
              <a:buChar char="Ø"/>
            </a:pPr>
            <a:r>
              <a:rPr lang="ru-RU" sz="2000" dirty="0" smtClean="0"/>
              <a:t>Катетеризация центральной вены врачом, выполнившем более 50 катетеризации снижает число механических осложнений вдвое</a:t>
            </a:r>
          </a:p>
          <a:p>
            <a:pPr>
              <a:buFont typeface="Wingdings" pitchFamily="2" charset="2"/>
              <a:buChar char="Ø"/>
            </a:pPr>
            <a:r>
              <a:rPr lang="ru-RU" sz="2000" dirty="0" smtClean="0"/>
              <a:t>Методика катетеризации центральной вены с соблюдением правил асептики и антисептики снижает число инфекционных </a:t>
            </a:r>
            <a:r>
              <a:rPr lang="ru-RU" sz="2000" dirty="0" err="1" smtClean="0"/>
              <a:t>катетерных</a:t>
            </a:r>
            <a:r>
              <a:rPr lang="ru-RU" sz="2000" dirty="0" smtClean="0"/>
              <a:t> осложнений и экономит около 170$ при установке каждого катетера</a:t>
            </a:r>
            <a:r>
              <a:rPr lang="en-US" sz="2000" dirty="0" smtClean="0"/>
              <a:t> </a:t>
            </a:r>
            <a:r>
              <a:rPr lang="ru-RU" sz="2000" dirty="0" smtClean="0"/>
              <a:t>в большей степени чем растворы йода и спирта</a:t>
            </a:r>
          </a:p>
          <a:p>
            <a:pPr>
              <a:buFont typeface="Wingdings" pitchFamily="2" charset="2"/>
              <a:buChar char="Ø"/>
            </a:pPr>
            <a:r>
              <a:rPr lang="ru-RU" sz="2000" dirty="0" smtClean="0"/>
              <a:t>Обработка кожи в месте пункции и катетеризации раствором </a:t>
            </a:r>
            <a:r>
              <a:rPr lang="ru-RU" sz="2000" dirty="0" err="1" smtClean="0"/>
              <a:t>хлоргексидина</a:t>
            </a:r>
            <a:r>
              <a:rPr lang="ru-RU" sz="2000" dirty="0" smtClean="0"/>
              <a:t> уменьшает риск колонизации катетера микроорганизмами</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12474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sz="4000" dirty="0"/>
          </a:p>
        </p:txBody>
      </p:sp>
      <p:sp>
        <p:nvSpPr>
          <p:cNvPr id="16386" name="Заголовок 1"/>
          <p:cNvSpPr>
            <a:spLocks noGrp="1"/>
          </p:cNvSpPr>
          <p:nvPr>
            <p:ph type="title"/>
          </p:nvPr>
        </p:nvSpPr>
        <p:spPr>
          <a:xfrm>
            <a:off x="395536" y="0"/>
            <a:ext cx="8229600" cy="1143000"/>
          </a:xfrm>
        </p:spPr>
        <p:txBody>
          <a:bodyPr/>
          <a:lstStyle/>
          <a:p>
            <a:pPr algn="ctr"/>
            <a:r>
              <a:rPr lang="ru-RU" dirty="0" smtClean="0">
                <a:solidFill>
                  <a:schemeClr val="bg1"/>
                </a:solidFill>
              </a:rPr>
              <a:t>ВБИ</a:t>
            </a:r>
          </a:p>
        </p:txBody>
      </p:sp>
      <p:sp>
        <p:nvSpPr>
          <p:cNvPr id="16387" name="Содержимое 2"/>
          <p:cNvSpPr>
            <a:spLocks noGrp="1"/>
          </p:cNvSpPr>
          <p:nvPr>
            <p:ph idx="1"/>
          </p:nvPr>
        </p:nvSpPr>
        <p:spPr/>
        <p:txBody>
          <a:bodyPr>
            <a:normAutofit lnSpcReduction="10000"/>
          </a:bodyPr>
          <a:lstStyle/>
          <a:p>
            <a:pPr>
              <a:lnSpc>
                <a:spcPct val="150000"/>
              </a:lnSpc>
              <a:spcBef>
                <a:spcPct val="0"/>
              </a:spcBef>
              <a:buFont typeface="Wingdings" pitchFamily="2" charset="2"/>
              <a:buNone/>
            </a:pPr>
            <a:r>
              <a:rPr lang="ru-RU" sz="2400" b="1" dirty="0" smtClean="0"/>
              <a:t>Внутрибольничная инфекция - </a:t>
            </a:r>
            <a:r>
              <a:rPr lang="ru-RU" sz="2400" dirty="0" smtClean="0"/>
              <a:t>любое клинически распознаваемое инфекционное заболевание, которое поражает больного в результате его поступления в больницу или обращения в неё за лечебной помощью, или инфекционное заболевание сотрудника больницы вследствие его работы в данном учреждении вне зависимости от появления симптомов заболевания до или во время пребывания в больнице.</a:t>
            </a:r>
          </a:p>
          <a:p>
            <a:pPr algn="r">
              <a:buFont typeface="Wingdings" pitchFamily="2" charset="2"/>
              <a:buNone/>
            </a:pPr>
            <a:r>
              <a:rPr lang="ru-RU" sz="1400" i="1" dirty="0" smtClean="0"/>
              <a:t>Европейское региональное бюро ВОЗ</a:t>
            </a:r>
            <a:endParaRPr lang="ru-RU" sz="1800" i="1" dirty="0" smtClean="0"/>
          </a:p>
          <a:p>
            <a:pPr>
              <a:buFont typeface="Wingdings" pitchFamily="2" charset="2"/>
              <a:buNone/>
            </a:pPr>
            <a:endParaRPr lang="ru-RU" dirty="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0"/>
            <a:ext cx="9144000" cy="112474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sz="4000" dirty="0"/>
          </a:p>
        </p:txBody>
      </p:sp>
      <p:sp>
        <p:nvSpPr>
          <p:cNvPr id="18434" name="Заголовок 1"/>
          <p:cNvSpPr>
            <a:spLocks noGrp="1"/>
          </p:cNvSpPr>
          <p:nvPr>
            <p:ph type="title"/>
          </p:nvPr>
        </p:nvSpPr>
        <p:spPr>
          <a:xfrm>
            <a:off x="395536" y="0"/>
            <a:ext cx="8229600" cy="1143000"/>
          </a:xfrm>
        </p:spPr>
        <p:txBody>
          <a:bodyPr/>
          <a:lstStyle/>
          <a:p>
            <a:pPr algn="ctr"/>
            <a:r>
              <a:rPr lang="ru-RU" sz="3600" dirty="0" smtClean="0">
                <a:solidFill>
                  <a:schemeClr val="bg1"/>
                </a:solidFill>
              </a:rPr>
              <a:t>Пути распространения ВБИ</a:t>
            </a:r>
          </a:p>
        </p:txBody>
      </p:sp>
      <p:sp>
        <p:nvSpPr>
          <p:cNvPr id="18435" name="Скругленный прямоугольник 3"/>
          <p:cNvSpPr>
            <a:spLocks noChangeArrowheads="1"/>
          </p:cNvSpPr>
          <p:nvPr/>
        </p:nvSpPr>
        <p:spPr bwMode="auto">
          <a:xfrm>
            <a:off x="428625" y="1643063"/>
            <a:ext cx="3286125" cy="1857375"/>
          </a:xfrm>
          <a:prstGeom prst="roundRect">
            <a:avLst>
              <a:gd name="adj" fmla="val 16667"/>
            </a:avLst>
          </a:prstGeom>
          <a:solidFill>
            <a:schemeClr val="accent1"/>
          </a:solidFill>
          <a:ln w="12700" cap="sq" algn="ctr">
            <a:solidFill>
              <a:schemeClr val="tx1"/>
            </a:solidFill>
            <a:round/>
            <a:headEnd type="none" w="sm" len="sm"/>
            <a:tailEnd type="none" w="sm" len="sm"/>
          </a:ln>
        </p:spPr>
        <p:txBody>
          <a:bodyPr wrap="none" anchor="ctr"/>
          <a:lstStyle/>
          <a:p>
            <a:pPr algn="ctr"/>
            <a:r>
              <a:rPr lang="ru-RU" sz="2400">
                <a:latin typeface="Times New Roman" pitchFamily="18" charset="0"/>
              </a:rPr>
              <a:t>Воздушно -капельный</a:t>
            </a:r>
          </a:p>
        </p:txBody>
      </p:sp>
      <p:sp>
        <p:nvSpPr>
          <p:cNvPr id="18436" name="Скругленный прямоугольник 7"/>
          <p:cNvSpPr>
            <a:spLocks noChangeArrowheads="1"/>
          </p:cNvSpPr>
          <p:nvPr/>
        </p:nvSpPr>
        <p:spPr bwMode="auto">
          <a:xfrm>
            <a:off x="3000375" y="3071813"/>
            <a:ext cx="3286125" cy="1857375"/>
          </a:xfrm>
          <a:prstGeom prst="roundRect">
            <a:avLst>
              <a:gd name="adj" fmla="val 16667"/>
            </a:avLst>
          </a:prstGeom>
          <a:solidFill>
            <a:schemeClr val="accent1"/>
          </a:solidFill>
          <a:ln w="12700" cap="sq" algn="ctr">
            <a:solidFill>
              <a:schemeClr val="tx1"/>
            </a:solidFill>
            <a:round/>
            <a:headEnd type="none" w="sm" len="sm"/>
            <a:tailEnd type="none" w="sm" len="sm"/>
          </a:ln>
        </p:spPr>
        <p:txBody>
          <a:bodyPr wrap="none" anchor="ctr"/>
          <a:lstStyle/>
          <a:p>
            <a:pPr algn="ctr"/>
            <a:endParaRPr lang="ru-RU" sz="2400">
              <a:latin typeface="Times New Roman" pitchFamily="18" charset="0"/>
            </a:endParaRPr>
          </a:p>
          <a:p>
            <a:pPr algn="ctr"/>
            <a:r>
              <a:rPr lang="ru-RU" sz="2400">
                <a:latin typeface="Times New Roman" pitchFamily="18" charset="0"/>
              </a:rPr>
              <a:t>Контактный</a:t>
            </a:r>
          </a:p>
          <a:p>
            <a:pPr algn="ctr"/>
            <a:endParaRPr lang="ru-RU" sz="2400">
              <a:latin typeface="Times New Roman" pitchFamily="18" charset="0"/>
            </a:endParaRPr>
          </a:p>
        </p:txBody>
      </p:sp>
      <p:sp>
        <p:nvSpPr>
          <p:cNvPr id="18437" name="Скругленный прямоугольник 8"/>
          <p:cNvSpPr>
            <a:spLocks noChangeArrowheads="1"/>
          </p:cNvSpPr>
          <p:nvPr/>
        </p:nvSpPr>
        <p:spPr bwMode="auto">
          <a:xfrm>
            <a:off x="5643563" y="4572000"/>
            <a:ext cx="3286125" cy="1857375"/>
          </a:xfrm>
          <a:prstGeom prst="roundRect">
            <a:avLst>
              <a:gd name="adj" fmla="val 16667"/>
            </a:avLst>
          </a:prstGeom>
          <a:solidFill>
            <a:schemeClr val="accent1"/>
          </a:solidFill>
          <a:ln w="12700" cap="sq" algn="ctr">
            <a:solidFill>
              <a:schemeClr val="tx1"/>
            </a:solidFill>
            <a:round/>
            <a:headEnd type="none" w="sm" len="sm"/>
            <a:tailEnd type="none" w="sm" len="sm"/>
          </a:ln>
        </p:spPr>
        <p:txBody>
          <a:bodyPr wrap="none" anchor="ctr"/>
          <a:lstStyle/>
          <a:p>
            <a:pPr algn="ctr"/>
            <a:r>
              <a:rPr lang="ru-RU" sz="2400">
                <a:latin typeface="Times New Roman" pitchFamily="18" charset="0"/>
              </a:rPr>
              <a:t>Имплантационный</a:t>
            </a:r>
          </a:p>
        </p:txBody>
      </p:sp>
      <p:pic>
        <p:nvPicPr>
          <p:cNvPr id="17414" name="Picture 6" descr="E:\КАИ\semmelweis мытье рук.jpg"/>
          <p:cNvPicPr>
            <a:picLocks noChangeAspect="1" noChangeArrowheads="1"/>
          </p:cNvPicPr>
          <p:nvPr/>
        </p:nvPicPr>
        <p:blipFill>
          <a:blip r:embed="rId3" cstate="print"/>
          <a:srcRect/>
          <a:stretch>
            <a:fillRect/>
          </a:stretch>
        </p:blipFill>
        <p:spPr bwMode="auto">
          <a:xfrm>
            <a:off x="4286250" y="1428750"/>
            <a:ext cx="4643438" cy="5429250"/>
          </a:xfrm>
          <a:prstGeom prst="rect">
            <a:avLst/>
          </a:prstGeom>
          <a:noFill/>
          <a:ln w="9525">
            <a:noFill/>
            <a:miter lim="800000"/>
            <a:headEnd/>
            <a:tailEnd/>
          </a:ln>
        </p:spPr>
      </p:pic>
      <p:pic>
        <p:nvPicPr>
          <p:cNvPr id="7" name="Рисунок 6" descr="http://content.foto.mail.ru/mail/utrennij_dogdik/_answers/i-2309.jpg"/>
          <p:cNvPicPr>
            <a:picLocks noChangeAspect="1" noChangeArrowheads="1"/>
          </p:cNvPicPr>
          <p:nvPr/>
        </p:nvPicPr>
        <p:blipFill>
          <a:blip r:embed="rId4" cstate="print"/>
          <a:srcRect/>
          <a:stretch>
            <a:fillRect/>
          </a:stretch>
        </p:blipFill>
        <p:spPr bwMode="auto">
          <a:xfrm>
            <a:off x="285750" y="1428750"/>
            <a:ext cx="4000500" cy="5429250"/>
          </a:xfrm>
          <a:prstGeom prst="rect">
            <a:avLst/>
          </a:prstGeom>
          <a:noFill/>
          <a:ln w="9525">
            <a:noFill/>
            <a:miter lim="800000"/>
            <a:headEnd/>
            <a:tailEnd/>
          </a:ln>
        </p:spPr>
      </p:pic>
      <p:sp>
        <p:nvSpPr>
          <p:cNvPr id="10" name="Скругленный прямоугольник 9"/>
          <p:cNvSpPr>
            <a:spLocks noChangeArrowheads="1"/>
          </p:cNvSpPr>
          <p:nvPr/>
        </p:nvSpPr>
        <p:spPr bwMode="auto">
          <a:xfrm>
            <a:off x="3357563" y="1428750"/>
            <a:ext cx="2286000" cy="1428750"/>
          </a:xfrm>
          <a:prstGeom prst="roundRect">
            <a:avLst>
              <a:gd name="adj" fmla="val 16667"/>
            </a:avLst>
          </a:prstGeom>
          <a:solidFill>
            <a:srgbClr val="FFC000">
              <a:alpha val="12941"/>
            </a:srgbClr>
          </a:solidFill>
          <a:ln w="12700" cap="sq" algn="ctr">
            <a:noFill/>
            <a:round/>
            <a:headEnd type="none" w="sm" len="sm"/>
            <a:tailEnd type="none" w="sm" len="sm"/>
          </a:ln>
        </p:spPr>
        <p:txBody>
          <a:bodyPr wrap="none"/>
          <a:lstStyle/>
          <a:p>
            <a:pPr algn="ctr"/>
            <a:r>
              <a:rPr lang="ru-RU" sz="2400" dirty="0" err="1"/>
              <a:t>Игнац</a:t>
            </a:r>
            <a:r>
              <a:rPr lang="ru-RU" sz="2400" dirty="0"/>
              <a:t> </a:t>
            </a:r>
          </a:p>
          <a:p>
            <a:pPr algn="ctr"/>
            <a:r>
              <a:rPr lang="ru-RU" sz="2400" dirty="0" err="1"/>
              <a:t>Земмельвайс</a:t>
            </a:r>
            <a:r>
              <a:rPr lang="ru-RU" sz="2400" dirty="0"/>
              <a:t> </a:t>
            </a:r>
            <a:endParaRPr lang="ru-RU" sz="24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500"/>
                                        <p:tgtEl>
                                          <p:spTgt spid="7"/>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out)">
                                      <p:cBhvr>
                                        <p:cTn id="10" dur="500"/>
                                        <p:tgtEl>
                                          <p:spTgt spid="10"/>
                                        </p:tgtEl>
                                      </p:cBhvr>
                                    </p:animEffect>
                                  </p:childTnLst>
                                </p:cTn>
                              </p:par>
                              <p:par>
                                <p:cTn id="11" presetID="4" presetClass="entr" presetSubtype="32" fill="hold" nodeType="withEffect">
                                  <p:stCondLst>
                                    <p:cond delay="0"/>
                                  </p:stCondLst>
                                  <p:childTnLst>
                                    <p:set>
                                      <p:cBhvr>
                                        <p:cTn id="12" dur="1" fill="hold">
                                          <p:stCondLst>
                                            <p:cond delay="0"/>
                                          </p:stCondLst>
                                        </p:cTn>
                                        <p:tgtEl>
                                          <p:spTgt spid="17414"/>
                                        </p:tgtEl>
                                        <p:attrNameLst>
                                          <p:attrName>style.visibility</p:attrName>
                                        </p:attrNameLst>
                                      </p:cBhvr>
                                      <p:to>
                                        <p:strVal val="visible"/>
                                      </p:to>
                                    </p:set>
                                    <p:animEffect transition="in" filter="box(out)">
                                      <p:cBhvr>
                                        <p:cTn id="13" dur="500"/>
                                        <p:tgtEl>
                                          <p:spTgt spid="17414"/>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xit" presetSubtype="16" fill="hold" nodeType="clickEffect">
                                  <p:stCondLst>
                                    <p:cond delay="0"/>
                                  </p:stCondLst>
                                  <p:childTnLst>
                                    <p:animEffect transition="out" filter="box(in)">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4" presetClass="exit" presetSubtype="16" fill="hold" grpId="1" nodeType="withEffect">
                                  <p:stCondLst>
                                    <p:cond delay="0"/>
                                  </p:stCondLst>
                                  <p:childTnLst>
                                    <p:animEffect transition="out" filter="box(in)">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par>
                                <p:cTn id="22" presetID="4" presetClass="exit" presetSubtype="16" fill="hold" nodeType="withEffect">
                                  <p:stCondLst>
                                    <p:cond delay="0"/>
                                  </p:stCondLst>
                                  <p:childTnLst>
                                    <p:animEffect transition="out" filter="box(in)">
                                      <p:cBhvr>
                                        <p:cTn id="23" dur="500"/>
                                        <p:tgtEl>
                                          <p:spTgt spid="17414"/>
                                        </p:tgtEl>
                                      </p:cBhvr>
                                    </p:animEffect>
                                    <p:set>
                                      <p:cBhvr>
                                        <p:cTn id="24" dur="1" fill="hold">
                                          <p:stCondLst>
                                            <p:cond delay="499"/>
                                          </p:stCondLst>
                                        </p:cTn>
                                        <p:tgtEl>
                                          <p:spTgt spid="174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12474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sz="4000" dirty="0"/>
          </a:p>
        </p:txBody>
      </p:sp>
      <p:sp>
        <p:nvSpPr>
          <p:cNvPr id="29698" name="Прямоугольник 3"/>
          <p:cNvSpPr>
            <a:spLocks noChangeArrowheads="1"/>
          </p:cNvSpPr>
          <p:nvPr/>
        </p:nvSpPr>
        <p:spPr bwMode="auto">
          <a:xfrm>
            <a:off x="0" y="188640"/>
            <a:ext cx="9144000" cy="584775"/>
          </a:xfrm>
          <a:prstGeom prst="rect">
            <a:avLst/>
          </a:prstGeom>
          <a:noFill/>
          <a:ln w="9525">
            <a:noFill/>
            <a:miter lim="800000"/>
            <a:headEnd/>
            <a:tailEnd/>
          </a:ln>
        </p:spPr>
        <p:txBody>
          <a:bodyPr wrap="square">
            <a:spAutoFit/>
          </a:bodyPr>
          <a:lstStyle/>
          <a:p>
            <a:pPr algn="ctr"/>
            <a:r>
              <a:rPr lang="ru-RU" sz="3200" dirty="0">
                <a:solidFill>
                  <a:schemeClr val="bg1"/>
                </a:solidFill>
              </a:rPr>
              <a:t>Инфекционные осложнения катетеризации вен</a:t>
            </a:r>
          </a:p>
        </p:txBody>
      </p:sp>
      <p:sp>
        <p:nvSpPr>
          <p:cNvPr id="29699" name="Прямоугольник 4"/>
          <p:cNvSpPr>
            <a:spLocks noChangeArrowheads="1"/>
          </p:cNvSpPr>
          <p:nvPr/>
        </p:nvSpPr>
        <p:spPr bwMode="auto">
          <a:xfrm>
            <a:off x="0" y="1444625"/>
            <a:ext cx="9144000" cy="3662541"/>
          </a:xfrm>
          <a:prstGeom prst="rect">
            <a:avLst/>
          </a:prstGeom>
          <a:noFill/>
          <a:ln w="9525">
            <a:noFill/>
            <a:miter lim="800000"/>
            <a:headEnd/>
            <a:tailEnd/>
          </a:ln>
        </p:spPr>
        <p:txBody>
          <a:bodyPr>
            <a:spAutoFit/>
          </a:bodyPr>
          <a:lstStyle/>
          <a:p>
            <a:pPr lvl="1" indent="457200">
              <a:lnSpc>
                <a:spcPct val="200000"/>
              </a:lnSpc>
              <a:buClr>
                <a:srgbClr val="C00000"/>
              </a:buClr>
              <a:buFont typeface="Wingdings" pitchFamily="2" charset="2"/>
              <a:buChar char="ü"/>
            </a:pPr>
            <a:r>
              <a:rPr lang="ru-RU" sz="2000" dirty="0"/>
              <a:t>Частота инфекции (в среднем) 5.3 /1000 катетеров в сутки;</a:t>
            </a:r>
          </a:p>
          <a:p>
            <a:pPr lvl="1" indent="457200">
              <a:lnSpc>
                <a:spcPct val="200000"/>
              </a:lnSpc>
              <a:buClr>
                <a:srgbClr val="C00000"/>
              </a:buClr>
              <a:buFont typeface="Wingdings" pitchFamily="2" charset="2"/>
              <a:buChar char="ü"/>
            </a:pPr>
            <a:r>
              <a:rPr lang="ru-RU" sz="2000" dirty="0"/>
              <a:t>31% госпитальных бактериемий обусловлен </a:t>
            </a:r>
            <a:r>
              <a:rPr lang="ru-RU" sz="2000" dirty="0" err="1"/>
              <a:t>катетерной</a:t>
            </a:r>
            <a:r>
              <a:rPr lang="ru-RU" sz="2000" dirty="0"/>
              <a:t> инфекцией;</a:t>
            </a:r>
          </a:p>
          <a:p>
            <a:pPr lvl="1" indent="457200">
              <a:lnSpc>
                <a:spcPct val="200000"/>
              </a:lnSpc>
              <a:buClr>
                <a:srgbClr val="C00000"/>
              </a:buClr>
              <a:buFont typeface="Wingdings" pitchFamily="2" charset="2"/>
              <a:buChar char="ü"/>
            </a:pPr>
            <a:r>
              <a:rPr lang="ru-RU" sz="2000" dirty="0"/>
              <a:t> </a:t>
            </a:r>
            <a:r>
              <a:rPr lang="ru-RU" sz="2000" dirty="0" smtClean="0"/>
              <a:t>приблизительно 80 000 случаев </a:t>
            </a:r>
            <a:r>
              <a:rPr lang="ru-RU" sz="2000" dirty="0" err="1" smtClean="0"/>
              <a:t>катетерной</a:t>
            </a:r>
            <a:r>
              <a:rPr lang="ru-RU" sz="2000" dirty="0" smtClean="0"/>
              <a:t> инфекции ежегодно </a:t>
            </a:r>
            <a:r>
              <a:rPr lang="en-US" sz="2000" dirty="0" smtClean="0"/>
              <a:t>(</a:t>
            </a:r>
            <a:r>
              <a:rPr lang="en-US" sz="1400" dirty="0" err="1" smtClean="0"/>
              <a:t>Mermel</a:t>
            </a:r>
            <a:r>
              <a:rPr lang="en-US" sz="1400" dirty="0" smtClean="0"/>
              <a:t>, Prevention of Intravascular Catheter-Related Infection, Ann Intern Med. </a:t>
            </a:r>
            <a:r>
              <a:rPr lang="ru-RU" sz="1400" dirty="0" smtClean="0"/>
              <a:t>2000; 132: 391-402)</a:t>
            </a:r>
            <a:endParaRPr lang="ru-RU" sz="2000" dirty="0" smtClean="0"/>
          </a:p>
          <a:p>
            <a:pPr lvl="1" indent="457200">
              <a:lnSpc>
                <a:spcPct val="200000"/>
              </a:lnSpc>
              <a:buClr>
                <a:srgbClr val="C00000"/>
              </a:buClr>
              <a:buFont typeface="Wingdings" pitchFamily="2" charset="2"/>
              <a:buChar char="ü"/>
            </a:pPr>
            <a:r>
              <a:rPr lang="ru-RU" sz="2000" dirty="0" smtClean="0"/>
              <a:t>20 000 смертельных исходов у больных в критических состояниях ежегодно в США обусловлено </a:t>
            </a:r>
            <a:r>
              <a:rPr lang="ru-RU" sz="2000" dirty="0" err="1" smtClean="0"/>
              <a:t>катетерным</a:t>
            </a:r>
            <a:r>
              <a:rPr lang="ru-RU" sz="2000" dirty="0" smtClean="0"/>
              <a:t> сепсисом.</a:t>
            </a:r>
            <a:endParaRPr lang="ru-RU"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0" y="0"/>
            <a:ext cx="9144000" cy="90872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sz="4000" dirty="0"/>
          </a:p>
        </p:txBody>
      </p:sp>
      <p:sp>
        <p:nvSpPr>
          <p:cNvPr id="8195" name="Заголовок 1"/>
          <p:cNvSpPr>
            <a:spLocks noGrp="1"/>
          </p:cNvSpPr>
          <p:nvPr>
            <p:ph type="title"/>
          </p:nvPr>
        </p:nvSpPr>
        <p:spPr>
          <a:xfrm>
            <a:off x="0" y="0"/>
            <a:ext cx="9144000" cy="874713"/>
          </a:xfrm>
        </p:spPr>
        <p:txBody>
          <a:bodyPr>
            <a:normAutofit/>
          </a:bodyPr>
          <a:lstStyle/>
          <a:p>
            <a:pPr algn="ctr"/>
            <a:r>
              <a:rPr lang="ru-RU" sz="4000" dirty="0" smtClean="0">
                <a:solidFill>
                  <a:schemeClr val="bg1"/>
                </a:solidFill>
              </a:rPr>
              <a:t>Периферический катетер с портом</a:t>
            </a:r>
          </a:p>
        </p:txBody>
      </p:sp>
      <p:sp>
        <p:nvSpPr>
          <p:cNvPr id="6" name="TextBox 5"/>
          <p:cNvSpPr txBox="1"/>
          <p:nvPr/>
        </p:nvSpPr>
        <p:spPr>
          <a:xfrm>
            <a:off x="0" y="980728"/>
            <a:ext cx="9144000" cy="830997"/>
          </a:xfrm>
          <a:prstGeom prst="rect">
            <a:avLst/>
          </a:prstGeom>
          <a:noFill/>
        </p:spPr>
        <p:txBody>
          <a:bodyPr wrap="square" rtlCol="0">
            <a:spAutoFit/>
          </a:bodyPr>
          <a:lstStyle/>
          <a:p>
            <a:pPr algn="ctr"/>
            <a:r>
              <a:rPr lang="ru-RU" sz="2400" dirty="0" smtClean="0"/>
              <a:t>Схема движения препарата при введении его через порт для инъекций</a:t>
            </a:r>
            <a:endParaRPr lang="ru-RU" sz="2400" dirty="0"/>
          </a:p>
        </p:txBody>
      </p:sp>
      <p:sp>
        <p:nvSpPr>
          <p:cNvPr id="76802" name="AutoShape 2" descr="C:\Documents and Settings\Admin\%D0%A0%D0%B0%D0%B1%D0%BE%D1%87%D0%B8%D0%B9 %D1%81%D1%82%D0%BE%D0%BB\%D0%92%D0%B5%D0%BD%D0%BE%D0%B7%D0%BD%D1%8B%D0%B9 %D0%B4%D0%BE%D1%81%D1%82%D1%83%D0%BF\%D0%A1%D1%80%D0%B0%D0%B2%D0%BD%D0%B8%D1%82%D0%B5%D0%BB%D1%8C%D0%BD%D0%B0%D1%8F %D1%85%D0%B0%D1%80%D0%B0%D0%BA%D1%82%D0%B5%D1%80%D0%B8%D1%81%D1%82%D0%B8%D0%BA%D0%B0 %D0%BF%D0%B5%D1%80%D0%B8%D1%84%D0%B5%D1%80%D0%B8%D1%87%D0%B5%D1%81%D0%BA%D0%B8%D1%85 %D0%B2%D0%B5%D0%BD%D0%BE%D0%B7%D0%BD%D1%8B%D1%85 %D0%BA%D0%B0%D1%82%D0%B5%D1%82%D0%B5%D1%80%D0%BE%D0%B2_files\3000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6803" name="Picture 3"/>
          <p:cNvPicPr>
            <a:picLocks noChangeAspect="1" noChangeArrowheads="1"/>
          </p:cNvPicPr>
          <p:nvPr/>
        </p:nvPicPr>
        <p:blipFill>
          <a:blip r:embed="rId3" cstate="print"/>
          <a:srcRect/>
          <a:stretch>
            <a:fillRect/>
          </a:stretch>
        </p:blipFill>
        <p:spPr bwMode="auto">
          <a:xfrm>
            <a:off x="571472" y="2000240"/>
            <a:ext cx="8072494" cy="4309616"/>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p:cNvSpPr>
            <a:spLocks noGrp="1"/>
          </p:cNvSpPr>
          <p:nvPr>
            <p:ph type="title"/>
          </p:nvPr>
        </p:nvSpPr>
        <p:spPr/>
        <p:txBody>
          <a:bodyPr/>
          <a:lstStyle/>
          <a:p>
            <a:endParaRPr lang="ru-RU" smtClean="0"/>
          </a:p>
        </p:txBody>
      </p:sp>
      <p:sp>
        <p:nvSpPr>
          <p:cNvPr id="36867" name="Содержимое 2"/>
          <p:cNvSpPr>
            <a:spLocks noGrp="1"/>
          </p:cNvSpPr>
          <p:nvPr>
            <p:ph idx="1"/>
          </p:nvPr>
        </p:nvSpPr>
        <p:spPr/>
        <p:txBody>
          <a:bodyPr/>
          <a:lstStyle/>
          <a:p>
            <a:endParaRPr lang="ru-RU" smtClean="0"/>
          </a:p>
        </p:txBody>
      </p:sp>
      <p:pic>
        <p:nvPicPr>
          <p:cNvPr id="4" name="Picture 1"/>
          <p:cNvPicPr>
            <a:picLocks noChangeAspect="1" noChangeArrowheads="1"/>
          </p:cNvPicPr>
          <p:nvPr/>
        </p:nvPicPr>
        <p:blipFill>
          <a:blip r:embed="rId2" cstate="print"/>
          <a:srcRect/>
          <a:stretch>
            <a:fillRect/>
          </a:stretch>
        </p:blipFill>
        <p:spPr bwMode="auto">
          <a:xfrm>
            <a:off x="285702" y="142853"/>
            <a:ext cx="8572578" cy="6500858"/>
          </a:xfrm>
          <a:prstGeom prst="rect">
            <a:avLst/>
          </a:prstGeom>
          <a:ln>
            <a:noFill/>
          </a:ln>
          <a:effectLst>
            <a:softEdge rad="112500"/>
          </a:effectLst>
        </p:spPr>
      </p:pic>
      <p:sp>
        <p:nvSpPr>
          <p:cNvPr id="36869" name="Овальная выноска 4"/>
          <p:cNvSpPr>
            <a:spLocks noChangeArrowheads="1"/>
          </p:cNvSpPr>
          <p:nvPr/>
        </p:nvSpPr>
        <p:spPr bwMode="auto">
          <a:xfrm>
            <a:off x="571500" y="357188"/>
            <a:ext cx="2786063" cy="2214562"/>
          </a:xfrm>
          <a:prstGeom prst="wedgeEllipseCallout">
            <a:avLst>
              <a:gd name="adj1" fmla="val 72792"/>
              <a:gd name="adj2" fmla="val 82116"/>
            </a:avLst>
          </a:prstGeom>
          <a:solidFill>
            <a:schemeClr val="accent1"/>
          </a:solidFill>
          <a:ln w="12700" cap="sq" algn="ctr">
            <a:solidFill>
              <a:schemeClr val="tx1"/>
            </a:solidFill>
            <a:round/>
            <a:headEnd type="none" w="sm" len="sm"/>
            <a:tailEnd type="none" w="sm" len="sm"/>
          </a:ln>
        </p:spPr>
        <p:txBody>
          <a:bodyPr wrap="none"/>
          <a:lstStyle/>
          <a:p>
            <a:pPr algn="ctr"/>
            <a:endParaRPr lang="ru-RU" sz="2400">
              <a:latin typeface="Times New Roman" pitchFamily="18" charset="0"/>
            </a:endParaRPr>
          </a:p>
          <a:p>
            <a:pPr algn="ctr"/>
            <a:r>
              <a:rPr lang="ru-RU" sz="2400">
                <a:latin typeface="Times New Roman" pitchFamily="18" charset="0"/>
              </a:rPr>
              <a:t>Септическая </a:t>
            </a:r>
          </a:p>
          <a:p>
            <a:pPr algn="ctr"/>
            <a:r>
              <a:rPr lang="ru-RU" sz="2400">
                <a:latin typeface="Times New Roman" pitchFamily="18" charset="0"/>
              </a:rPr>
              <a:t>пневмония</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a:spLocks noGrp="1"/>
          </p:cNvSpPr>
          <p:nvPr>
            <p:ph type="title"/>
          </p:nvPr>
        </p:nvSpPr>
        <p:spPr/>
        <p:txBody>
          <a:bodyPr/>
          <a:lstStyle/>
          <a:p>
            <a:endParaRPr lang="ru-RU" smtClean="0"/>
          </a:p>
        </p:txBody>
      </p:sp>
      <p:sp>
        <p:nvSpPr>
          <p:cNvPr id="37891" name="Содержимое 2"/>
          <p:cNvSpPr>
            <a:spLocks noGrp="1"/>
          </p:cNvSpPr>
          <p:nvPr>
            <p:ph idx="1"/>
          </p:nvPr>
        </p:nvSpPr>
        <p:spPr/>
        <p:txBody>
          <a:bodyPr/>
          <a:lstStyle/>
          <a:p>
            <a:endParaRPr lang="ru-RU" smtClean="0"/>
          </a:p>
        </p:txBody>
      </p:sp>
      <p:pic>
        <p:nvPicPr>
          <p:cNvPr id="4" name="Picture 1"/>
          <p:cNvPicPr>
            <a:picLocks noChangeAspect="1" noChangeArrowheads="1"/>
          </p:cNvPicPr>
          <p:nvPr/>
        </p:nvPicPr>
        <p:blipFill>
          <a:blip r:embed="rId2" cstate="print"/>
          <a:srcRect/>
          <a:stretch>
            <a:fillRect/>
          </a:stretch>
        </p:blipFill>
        <p:spPr bwMode="auto">
          <a:xfrm>
            <a:off x="214313" y="160338"/>
            <a:ext cx="8715375" cy="653732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1"/>
          <p:cNvSpPr>
            <a:spLocks noGrp="1"/>
          </p:cNvSpPr>
          <p:nvPr>
            <p:ph type="title"/>
          </p:nvPr>
        </p:nvSpPr>
        <p:spPr/>
        <p:txBody>
          <a:bodyPr/>
          <a:lstStyle/>
          <a:p>
            <a:endParaRPr lang="ru-RU" smtClean="0"/>
          </a:p>
        </p:txBody>
      </p:sp>
      <p:sp>
        <p:nvSpPr>
          <p:cNvPr id="38915" name="Содержимое 2"/>
          <p:cNvSpPr>
            <a:spLocks noGrp="1"/>
          </p:cNvSpPr>
          <p:nvPr>
            <p:ph idx="1"/>
          </p:nvPr>
        </p:nvSpPr>
        <p:spPr/>
        <p:txBody>
          <a:bodyPr/>
          <a:lstStyle/>
          <a:p>
            <a:endParaRPr lang="ru-RU" smtClean="0"/>
          </a:p>
        </p:txBody>
      </p:sp>
      <p:pic>
        <p:nvPicPr>
          <p:cNvPr id="4" name="Picture 1"/>
          <p:cNvPicPr>
            <a:picLocks noChangeAspect="1" noChangeArrowheads="1"/>
          </p:cNvPicPr>
          <p:nvPr/>
        </p:nvPicPr>
        <p:blipFill>
          <a:blip r:embed="rId2" cstate="print"/>
          <a:srcRect/>
          <a:stretch>
            <a:fillRect/>
          </a:stretch>
        </p:blipFill>
        <p:spPr bwMode="auto">
          <a:xfrm>
            <a:off x="214282" y="214290"/>
            <a:ext cx="8715436" cy="650085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12474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sz="4000" dirty="0"/>
          </a:p>
        </p:txBody>
      </p:sp>
      <p:sp>
        <p:nvSpPr>
          <p:cNvPr id="43010" name="Заголовок 1"/>
          <p:cNvSpPr>
            <a:spLocks noGrp="1"/>
          </p:cNvSpPr>
          <p:nvPr>
            <p:ph type="title"/>
          </p:nvPr>
        </p:nvSpPr>
        <p:spPr/>
        <p:txBody>
          <a:bodyPr>
            <a:normAutofit fontScale="90000"/>
          </a:bodyPr>
          <a:lstStyle/>
          <a:p>
            <a:pPr algn="ctr"/>
            <a:r>
              <a:rPr lang="ru-RU" sz="4000" dirty="0" smtClean="0">
                <a:solidFill>
                  <a:schemeClr val="bg1"/>
                </a:solidFill>
              </a:rPr>
              <a:t>Факторы риска инфицирования</a:t>
            </a:r>
            <a:r>
              <a:rPr lang="ru-RU" dirty="0" smtClean="0"/>
              <a:t/>
            </a:r>
            <a:br>
              <a:rPr lang="ru-RU" dirty="0" smtClean="0"/>
            </a:br>
            <a:endParaRPr lang="ru-RU" dirty="0" smtClean="0"/>
          </a:p>
        </p:txBody>
      </p:sp>
      <p:sp>
        <p:nvSpPr>
          <p:cNvPr id="3" name="Содержимое 2"/>
          <p:cNvSpPr>
            <a:spLocks noGrp="1"/>
          </p:cNvSpPr>
          <p:nvPr>
            <p:ph idx="1"/>
          </p:nvPr>
        </p:nvSpPr>
        <p:spPr>
          <a:xfrm>
            <a:off x="0" y="1557338"/>
            <a:ext cx="9144000" cy="4824412"/>
          </a:xfrm>
        </p:spPr>
        <p:txBody>
          <a:bodyPr/>
          <a:lstStyle/>
          <a:p>
            <a:pPr>
              <a:buFont typeface="Wingdings" pitchFamily="2" charset="2"/>
              <a:buNone/>
              <a:defRPr/>
            </a:pPr>
            <a:r>
              <a:rPr lang="ru-RU" dirty="0" smtClean="0"/>
              <a:t>Частота инфицирования значительно меняется в зависимости от:</a:t>
            </a:r>
          </a:p>
          <a:p>
            <a:pPr indent="342900">
              <a:defRPr/>
            </a:pPr>
            <a:r>
              <a:rPr lang="en-US" i="1" dirty="0" smtClean="0"/>
              <a:t>  </a:t>
            </a:r>
            <a:r>
              <a:rPr lang="ru-RU" i="1" dirty="0" smtClean="0"/>
              <a:t>типа катетера</a:t>
            </a:r>
          </a:p>
          <a:p>
            <a:pPr indent="342900">
              <a:defRPr/>
            </a:pPr>
            <a:r>
              <a:rPr lang="en-US" i="1" dirty="0" smtClean="0"/>
              <a:t>  </a:t>
            </a:r>
            <a:r>
              <a:rPr lang="ru-RU" i="1" dirty="0" smtClean="0"/>
              <a:t>частоты </a:t>
            </a:r>
            <a:r>
              <a:rPr lang="ru-RU" i="1" dirty="0" err="1" smtClean="0"/>
              <a:t>катетерных</a:t>
            </a:r>
            <a:r>
              <a:rPr lang="ru-RU" i="1" dirty="0" smtClean="0"/>
              <a:t> манипуляций</a:t>
            </a:r>
          </a:p>
          <a:p>
            <a:pPr indent="342900">
              <a:defRPr/>
            </a:pPr>
            <a:r>
              <a:rPr lang="en-US" i="1" dirty="0" smtClean="0"/>
              <a:t>  </a:t>
            </a:r>
            <a:r>
              <a:rPr lang="ru-RU" i="1" dirty="0" smtClean="0"/>
              <a:t>факторов, связанных с хроническими заболеваниями пациентов</a:t>
            </a:r>
          </a:p>
          <a:p>
            <a:pPr indent="342900">
              <a:defRPr/>
            </a:pPr>
            <a:r>
              <a:rPr lang="en-US" i="1" dirty="0" smtClean="0"/>
              <a:t>  </a:t>
            </a:r>
            <a:r>
              <a:rPr lang="ru-RU" i="1" dirty="0" smtClean="0"/>
              <a:t>опыта практикующего врача и сестры</a:t>
            </a:r>
          </a:p>
          <a:p>
            <a:pPr>
              <a:defRPr/>
            </a:pPr>
            <a:endParaRPr lang="ru-RU"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12474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sz="4000" dirty="0"/>
          </a:p>
        </p:txBody>
      </p:sp>
      <p:sp>
        <p:nvSpPr>
          <p:cNvPr id="75778" name="Заголовок 1"/>
          <p:cNvSpPr>
            <a:spLocks noGrp="1"/>
          </p:cNvSpPr>
          <p:nvPr>
            <p:ph type="title"/>
          </p:nvPr>
        </p:nvSpPr>
        <p:spPr/>
        <p:txBody>
          <a:bodyPr>
            <a:normAutofit fontScale="90000"/>
          </a:bodyPr>
          <a:lstStyle/>
          <a:p>
            <a:pPr algn="ctr"/>
            <a:r>
              <a:rPr lang="ru-RU" sz="3200" dirty="0" smtClean="0">
                <a:solidFill>
                  <a:schemeClr val="bg1"/>
                </a:solidFill>
              </a:rPr>
              <a:t>Предотвращение инфекционных</a:t>
            </a:r>
            <a:br>
              <a:rPr lang="ru-RU" sz="3200" dirty="0" smtClean="0">
                <a:solidFill>
                  <a:schemeClr val="bg1"/>
                </a:solidFill>
              </a:rPr>
            </a:br>
            <a:r>
              <a:rPr lang="ru-RU" sz="3200" dirty="0" smtClean="0">
                <a:solidFill>
                  <a:schemeClr val="bg1"/>
                </a:solidFill>
              </a:rPr>
              <a:t>осложнений</a:t>
            </a:r>
            <a:r>
              <a:rPr lang="ru-RU" dirty="0" smtClean="0"/>
              <a:t/>
            </a:r>
            <a:br>
              <a:rPr lang="ru-RU" dirty="0" smtClean="0"/>
            </a:br>
            <a:endParaRPr lang="ru-RU" dirty="0" smtClean="0"/>
          </a:p>
        </p:txBody>
      </p:sp>
      <p:sp>
        <p:nvSpPr>
          <p:cNvPr id="75779" name="Содержимое 2"/>
          <p:cNvSpPr>
            <a:spLocks noGrp="1"/>
          </p:cNvSpPr>
          <p:nvPr>
            <p:ph idx="1"/>
          </p:nvPr>
        </p:nvSpPr>
        <p:spPr/>
        <p:txBody>
          <a:bodyPr/>
          <a:lstStyle/>
          <a:p>
            <a:r>
              <a:rPr lang="ru-RU" dirty="0" smtClean="0"/>
              <a:t>Соблюдение правил асептики</a:t>
            </a:r>
          </a:p>
          <a:p>
            <a:r>
              <a:rPr lang="ru-RU" dirty="0" smtClean="0"/>
              <a:t> Выбор современных катетеров</a:t>
            </a:r>
          </a:p>
          <a:p>
            <a:r>
              <a:rPr lang="ru-RU" dirty="0" smtClean="0"/>
              <a:t>Уменьшение частоты контакта с портом катетера</a:t>
            </a:r>
          </a:p>
          <a:p>
            <a:r>
              <a:rPr lang="ru-RU" dirty="0" smtClean="0"/>
              <a:t>Применение современных прозрачных </a:t>
            </a:r>
            <a:r>
              <a:rPr lang="ru-RU" dirty="0" err="1" smtClean="0"/>
              <a:t>адгезивных</a:t>
            </a:r>
            <a:r>
              <a:rPr lang="ru-RU" dirty="0" smtClean="0"/>
              <a:t> повязок</a:t>
            </a:r>
          </a:p>
          <a:p>
            <a:pPr>
              <a:buFont typeface="Wingdings" pitchFamily="2" charset="2"/>
              <a:buNone/>
            </a:pPr>
            <a:endParaRPr lang="ru-RU"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Заголовок 1"/>
          <p:cNvSpPr>
            <a:spLocks noGrp="1"/>
          </p:cNvSpPr>
          <p:nvPr>
            <p:ph type="title"/>
          </p:nvPr>
        </p:nvSpPr>
        <p:spPr/>
        <p:txBody>
          <a:bodyPr>
            <a:normAutofit fontScale="90000"/>
          </a:bodyPr>
          <a:lstStyle/>
          <a:p>
            <a:r>
              <a:rPr lang="ru-RU" dirty="0" smtClean="0"/>
              <a:t>Уход за местом установки ЦВК</a:t>
            </a:r>
            <a:br>
              <a:rPr lang="ru-RU" dirty="0" smtClean="0"/>
            </a:br>
            <a:endParaRPr lang="ru-RU" dirty="0" smtClean="0"/>
          </a:p>
        </p:txBody>
      </p:sp>
      <p:sp>
        <p:nvSpPr>
          <p:cNvPr id="4" name="Прямоугольник 3"/>
          <p:cNvSpPr/>
          <p:nvPr/>
        </p:nvSpPr>
        <p:spPr>
          <a:xfrm>
            <a:off x="0" y="0"/>
            <a:ext cx="9144000" cy="112474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sz="4000" dirty="0" smtClean="0"/>
          </a:p>
          <a:p>
            <a:pPr algn="ctr"/>
            <a:r>
              <a:rPr lang="ru-RU" sz="4000" dirty="0" smtClean="0"/>
              <a:t>Уход за местом установки ЦВК</a:t>
            </a:r>
            <a:br>
              <a:rPr lang="ru-RU" sz="4000" dirty="0" smtClean="0"/>
            </a:br>
            <a:endParaRPr lang="ru-RU" sz="4000" dirty="0"/>
          </a:p>
        </p:txBody>
      </p:sp>
      <p:graphicFrame>
        <p:nvGraphicFramePr>
          <p:cNvPr id="6" name="Содержимое 5"/>
          <p:cNvGraphicFramePr>
            <a:graphicFrameLocks noGrp="1"/>
          </p:cNvGraphicFramePr>
          <p:nvPr>
            <p:ph idx="1"/>
          </p:nvPr>
        </p:nvGraphicFramePr>
        <p:xfrm>
          <a:off x="285720" y="1428736"/>
          <a:ext cx="8572560" cy="5143535"/>
        </p:xfrm>
        <a:graphic>
          <a:graphicData uri="http://schemas.openxmlformats.org/drawingml/2006/table">
            <a:tbl>
              <a:tblPr firstRow="1" bandRow="1">
                <a:tableStyleId>{5C22544A-7EE6-4342-B048-85BDC9FD1C3A}</a:tableStyleId>
              </a:tblPr>
              <a:tblGrid>
                <a:gridCol w="5700166">
                  <a:extLst>
                    <a:ext uri="{9D8B030D-6E8A-4147-A177-3AD203B41FA5}">
                      <a16:colId xmlns:a16="http://schemas.microsoft.com/office/drawing/2014/main" xmlns="" val="20000"/>
                    </a:ext>
                  </a:extLst>
                </a:gridCol>
                <a:gridCol w="2872394">
                  <a:extLst>
                    <a:ext uri="{9D8B030D-6E8A-4147-A177-3AD203B41FA5}">
                      <a16:colId xmlns:a16="http://schemas.microsoft.com/office/drawing/2014/main" xmlns="" val="20001"/>
                    </a:ext>
                  </a:extLst>
                </a:gridCol>
              </a:tblGrid>
              <a:tr h="442781">
                <a:tc>
                  <a:txBody>
                    <a:bodyPr/>
                    <a:lstStyle/>
                    <a:p>
                      <a:pPr algn="ctr"/>
                      <a:r>
                        <a:rPr lang="ru-RU" dirty="0" smtClean="0"/>
                        <a:t>Рекомендации по уходу за ЦВК</a:t>
                      </a:r>
                      <a:endParaRPr lang="ru-RU" dirty="0"/>
                    </a:p>
                  </a:txBody>
                  <a:tcPr/>
                </a:tc>
                <a:tc>
                  <a:txBody>
                    <a:bodyPr/>
                    <a:lstStyle/>
                    <a:p>
                      <a:pPr algn="ctr"/>
                      <a:r>
                        <a:rPr lang="ru-RU" dirty="0" smtClean="0"/>
                        <a:t>Категории доказательств</a:t>
                      </a:r>
                      <a:endParaRPr lang="ru-RU" dirty="0"/>
                    </a:p>
                  </a:txBody>
                  <a:tcPr/>
                </a:tc>
                <a:extLst>
                  <a:ext uri="{0D108BD9-81ED-4DB2-BD59-A6C34878D82A}">
                    <a16:rowId xmlns:a16="http://schemas.microsoft.com/office/drawing/2014/main" xmlns="" val="10000"/>
                  </a:ext>
                </a:extLst>
              </a:tr>
              <a:tr h="2074397">
                <a:tc>
                  <a:txBody>
                    <a:bodyPr/>
                    <a:lstStyle/>
                    <a:p>
                      <a:pPr>
                        <a:buFont typeface="Arial" pitchFamily="34" charset="0"/>
                        <a:buChar char="•"/>
                      </a:pPr>
                      <a:r>
                        <a:rPr lang="ru-RU" dirty="0" smtClean="0"/>
                        <a:t>Соблюдать гигиену рук до и после пальпации места введения катетера: до и после</a:t>
                      </a:r>
                      <a:r>
                        <a:rPr lang="ru-RU" baseline="0" dirty="0" smtClean="0"/>
                        <a:t> введения, перестановки, перевязки.</a:t>
                      </a:r>
                    </a:p>
                    <a:p>
                      <a:pPr>
                        <a:buFont typeface="Arial" pitchFamily="34" charset="0"/>
                        <a:buChar char="•"/>
                      </a:pPr>
                      <a:r>
                        <a:rPr lang="ru-RU" baseline="0" dirty="0" smtClean="0"/>
                        <a:t>Не пальпировать после проведения антисептической обработки, если не применяется антисептическая техника</a:t>
                      </a:r>
                      <a:endParaRPr lang="ru-RU" dirty="0"/>
                    </a:p>
                  </a:txBody>
                  <a:tcPr/>
                </a:tc>
                <a:tc>
                  <a:txBody>
                    <a:bodyPr/>
                    <a:lstStyle/>
                    <a:p>
                      <a:pPr algn="ctr"/>
                      <a:r>
                        <a:rPr lang="ru-RU" dirty="0" smtClean="0"/>
                        <a:t>1А</a:t>
                      </a:r>
                      <a:endParaRPr lang="ru-RU" dirty="0"/>
                    </a:p>
                  </a:txBody>
                  <a:tcPr anchor="ctr"/>
                </a:tc>
                <a:extLst>
                  <a:ext uri="{0D108BD9-81ED-4DB2-BD59-A6C34878D82A}">
                    <a16:rowId xmlns:a16="http://schemas.microsoft.com/office/drawing/2014/main" xmlns="" val="10001"/>
                  </a:ext>
                </a:extLst>
              </a:tr>
              <a:tr h="442781">
                <a:tc>
                  <a:txBody>
                    <a:bodyPr/>
                    <a:lstStyle/>
                    <a:p>
                      <a:r>
                        <a:rPr lang="ru-RU" dirty="0" smtClean="0"/>
                        <a:t>Перчатки не заменяют необходимости гигиены рук</a:t>
                      </a:r>
                      <a:endParaRPr lang="ru-RU"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t>1А</a:t>
                      </a:r>
                    </a:p>
                  </a:txBody>
                  <a:tcPr/>
                </a:tc>
                <a:extLst>
                  <a:ext uri="{0D108BD9-81ED-4DB2-BD59-A6C34878D82A}">
                    <a16:rowId xmlns:a16="http://schemas.microsoft.com/office/drawing/2014/main" xmlns="" val="10002"/>
                  </a:ext>
                </a:extLst>
              </a:tr>
              <a:tr h="1419325">
                <a:tc>
                  <a:txBody>
                    <a:bodyPr/>
                    <a:lstStyle/>
                    <a:p>
                      <a:r>
                        <a:rPr lang="ru-RU" dirty="0" smtClean="0"/>
                        <a:t>Периодически необходимо оценивать знания и строгое соблюдение правил катетеризации и ухода среди медработников, участвующих в постановке и уходе за в/</a:t>
                      </a:r>
                      <a:r>
                        <a:rPr lang="ru-RU" dirty="0" err="1" smtClean="0"/>
                        <a:t>в</a:t>
                      </a:r>
                      <a:r>
                        <a:rPr lang="ru-RU" dirty="0" smtClean="0"/>
                        <a:t> катетерами</a:t>
                      </a:r>
                      <a:endParaRPr lang="ru-RU" dirty="0"/>
                    </a:p>
                  </a:txBody>
                  <a:tcPr/>
                </a:tc>
                <a:tc>
                  <a:txBody>
                    <a:bodyPr/>
                    <a:lstStyle/>
                    <a:p>
                      <a:pPr algn="ctr"/>
                      <a:r>
                        <a:rPr lang="ru-RU" dirty="0" smtClean="0"/>
                        <a:t>1А</a:t>
                      </a:r>
                      <a:endParaRPr lang="ru-RU" dirty="0"/>
                    </a:p>
                  </a:txBody>
                  <a:tcPr anchor="ctr"/>
                </a:tc>
                <a:extLst>
                  <a:ext uri="{0D108BD9-81ED-4DB2-BD59-A6C34878D82A}">
                    <a16:rowId xmlns:a16="http://schemas.microsoft.com/office/drawing/2014/main" xmlns="" val="10003"/>
                  </a:ext>
                </a:extLst>
              </a:tr>
              <a:tr h="764251">
                <a:tc>
                  <a:txBody>
                    <a:bodyPr/>
                    <a:lstStyle/>
                    <a:p>
                      <a:r>
                        <a:rPr lang="ru-RU" dirty="0" smtClean="0"/>
                        <a:t>Проводить наблюдение в ОРИТ и других отделениях</a:t>
                      </a:r>
                      <a:r>
                        <a:rPr lang="ru-RU" baseline="0" dirty="0" smtClean="0"/>
                        <a:t>  с целью определения КАИ и мониторинг тенденций </a:t>
                      </a:r>
                      <a:endParaRPr lang="ru-RU" dirty="0"/>
                    </a:p>
                  </a:txBody>
                  <a:tcPr/>
                </a:tc>
                <a:tc>
                  <a:txBody>
                    <a:bodyPr/>
                    <a:lstStyle/>
                    <a:p>
                      <a:pPr algn="ctr"/>
                      <a:r>
                        <a:rPr lang="ru-RU" dirty="0" smtClean="0"/>
                        <a:t>1А</a:t>
                      </a:r>
                      <a:endParaRPr lang="ru-RU" dirty="0"/>
                    </a:p>
                  </a:txBody>
                  <a:tcPr anchor="ctr"/>
                </a:tc>
                <a:extLst>
                  <a:ext uri="{0D108BD9-81ED-4DB2-BD59-A6C34878D82A}">
                    <a16:rowId xmlns:a16="http://schemas.microsoft.com/office/drawing/2014/main" xmlns="" val="10004"/>
                  </a:ext>
                </a:extLst>
              </a:tr>
            </a:tbl>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Заголовок 1"/>
          <p:cNvSpPr>
            <a:spLocks noGrp="1"/>
          </p:cNvSpPr>
          <p:nvPr>
            <p:ph type="title"/>
          </p:nvPr>
        </p:nvSpPr>
        <p:spPr/>
        <p:txBody>
          <a:bodyPr>
            <a:normAutofit fontScale="90000"/>
          </a:bodyPr>
          <a:lstStyle/>
          <a:p>
            <a:r>
              <a:rPr lang="ru-RU" dirty="0" smtClean="0"/>
              <a:t>Уход за местом установки ЦВК</a:t>
            </a:r>
            <a:br>
              <a:rPr lang="ru-RU" dirty="0" smtClean="0"/>
            </a:br>
            <a:endParaRPr lang="ru-RU" dirty="0" smtClean="0"/>
          </a:p>
        </p:txBody>
      </p:sp>
      <p:sp>
        <p:nvSpPr>
          <p:cNvPr id="4" name="Прямоугольник 3"/>
          <p:cNvSpPr/>
          <p:nvPr/>
        </p:nvSpPr>
        <p:spPr>
          <a:xfrm>
            <a:off x="0" y="0"/>
            <a:ext cx="9144000" cy="112474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sz="4000" dirty="0" smtClean="0"/>
          </a:p>
          <a:p>
            <a:pPr algn="ctr"/>
            <a:r>
              <a:rPr lang="ru-RU" sz="4000" dirty="0" smtClean="0"/>
              <a:t>Уход за местом установки ЦВК</a:t>
            </a:r>
            <a:br>
              <a:rPr lang="ru-RU" sz="4000" dirty="0" smtClean="0"/>
            </a:br>
            <a:endParaRPr lang="ru-RU" sz="4000" dirty="0"/>
          </a:p>
        </p:txBody>
      </p:sp>
      <p:graphicFrame>
        <p:nvGraphicFramePr>
          <p:cNvPr id="6" name="Содержимое 5"/>
          <p:cNvGraphicFramePr>
            <a:graphicFrameLocks noGrp="1"/>
          </p:cNvGraphicFramePr>
          <p:nvPr>
            <p:ph idx="1"/>
          </p:nvPr>
        </p:nvGraphicFramePr>
        <p:xfrm>
          <a:off x="285720" y="1428736"/>
          <a:ext cx="8572560" cy="5143535"/>
        </p:xfrm>
        <a:graphic>
          <a:graphicData uri="http://schemas.openxmlformats.org/drawingml/2006/table">
            <a:tbl>
              <a:tblPr firstRow="1" bandRow="1">
                <a:tableStyleId>{5C22544A-7EE6-4342-B048-85BDC9FD1C3A}</a:tableStyleId>
              </a:tblPr>
              <a:tblGrid>
                <a:gridCol w="5700166">
                  <a:extLst>
                    <a:ext uri="{9D8B030D-6E8A-4147-A177-3AD203B41FA5}">
                      <a16:colId xmlns:a16="http://schemas.microsoft.com/office/drawing/2014/main" xmlns="" val="20000"/>
                    </a:ext>
                  </a:extLst>
                </a:gridCol>
                <a:gridCol w="2872394">
                  <a:extLst>
                    <a:ext uri="{9D8B030D-6E8A-4147-A177-3AD203B41FA5}">
                      <a16:colId xmlns:a16="http://schemas.microsoft.com/office/drawing/2014/main" xmlns="" val="20001"/>
                    </a:ext>
                  </a:extLst>
                </a:gridCol>
              </a:tblGrid>
              <a:tr h="473886">
                <a:tc>
                  <a:txBody>
                    <a:bodyPr/>
                    <a:lstStyle/>
                    <a:p>
                      <a:pPr algn="ctr"/>
                      <a:r>
                        <a:rPr lang="ru-RU" dirty="0" smtClean="0"/>
                        <a:t>Рекомендации по уходу за ЦВК</a:t>
                      </a:r>
                      <a:endParaRPr lang="ru-RU" dirty="0"/>
                    </a:p>
                  </a:txBody>
                  <a:tcPr/>
                </a:tc>
                <a:tc>
                  <a:txBody>
                    <a:bodyPr/>
                    <a:lstStyle/>
                    <a:p>
                      <a:pPr algn="ctr"/>
                      <a:r>
                        <a:rPr lang="ru-RU" dirty="0" smtClean="0"/>
                        <a:t>Категории доказательств</a:t>
                      </a:r>
                      <a:endParaRPr lang="ru-RU" dirty="0"/>
                    </a:p>
                  </a:txBody>
                  <a:tcPr/>
                </a:tc>
                <a:extLst>
                  <a:ext uri="{0D108BD9-81ED-4DB2-BD59-A6C34878D82A}">
                    <a16:rowId xmlns:a16="http://schemas.microsoft.com/office/drawing/2014/main" xmlns="" val="10000"/>
                  </a:ext>
                </a:extLst>
              </a:tr>
              <a:tr h="685045">
                <a:tc>
                  <a:txBody>
                    <a:bodyPr/>
                    <a:lstStyle/>
                    <a:p>
                      <a:pPr>
                        <a:buFont typeface="Arial" pitchFamily="34" charset="0"/>
                        <a:buNone/>
                      </a:pPr>
                      <a:r>
                        <a:rPr lang="ru-RU" sz="1800" dirty="0" smtClean="0"/>
                        <a:t>Использовать стерильные перчатки для введения артериальных</a:t>
                      </a:r>
                      <a:r>
                        <a:rPr lang="ru-RU" sz="1800" baseline="0" dirty="0" smtClean="0"/>
                        <a:t>  и центральных венозных катетеров</a:t>
                      </a:r>
                      <a:endParaRPr lang="ru-RU" sz="1800" dirty="0"/>
                    </a:p>
                  </a:txBody>
                  <a:tcPr/>
                </a:tc>
                <a:tc>
                  <a:txBody>
                    <a:bodyPr/>
                    <a:lstStyle/>
                    <a:p>
                      <a:pPr algn="ctr"/>
                      <a:r>
                        <a:rPr lang="ru-RU" sz="1600" dirty="0" smtClean="0"/>
                        <a:t>1А</a:t>
                      </a:r>
                      <a:endParaRPr lang="ru-RU" sz="1600" dirty="0"/>
                    </a:p>
                  </a:txBody>
                  <a:tcPr anchor="ctr"/>
                </a:tc>
                <a:extLst>
                  <a:ext uri="{0D108BD9-81ED-4DB2-BD59-A6C34878D82A}">
                    <a16:rowId xmlns:a16="http://schemas.microsoft.com/office/drawing/2014/main" xmlns="" val="10001"/>
                  </a:ext>
                </a:extLst>
              </a:tr>
              <a:tr h="685045">
                <a:tc>
                  <a:txBody>
                    <a:bodyPr/>
                    <a:lstStyle/>
                    <a:p>
                      <a:r>
                        <a:rPr lang="ru-RU" sz="1800" dirty="0" smtClean="0"/>
                        <a:t>Не использовать процедуру </a:t>
                      </a:r>
                      <a:r>
                        <a:rPr lang="ru-RU" sz="1800" dirty="0" err="1" smtClean="0"/>
                        <a:t>надсечения</a:t>
                      </a:r>
                      <a:r>
                        <a:rPr lang="ru-RU" sz="1800" dirty="0" smtClean="0"/>
                        <a:t> места введения рутинно</a:t>
                      </a:r>
                      <a:endParaRPr lang="ru-RU"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t>1А</a:t>
                      </a:r>
                    </a:p>
                  </a:txBody>
                  <a:tcPr/>
                </a:tc>
                <a:extLst>
                  <a:ext uri="{0D108BD9-81ED-4DB2-BD59-A6C34878D82A}">
                    <a16:rowId xmlns:a16="http://schemas.microsoft.com/office/drawing/2014/main" xmlns="" val="10002"/>
                  </a:ext>
                </a:extLst>
              </a:tr>
              <a:tr h="685045">
                <a:tc>
                  <a:txBody>
                    <a:bodyPr/>
                    <a:lstStyle/>
                    <a:p>
                      <a:r>
                        <a:rPr lang="ru-RU" sz="1800" dirty="0" smtClean="0"/>
                        <a:t>Допускать к установке и уходу за катетерами только обученный персонал</a:t>
                      </a:r>
                      <a:endParaRPr lang="ru-RU" sz="1800" dirty="0"/>
                    </a:p>
                  </a:txBody>
                  <a:tcPr/>
                </a:tc>
                <a:tc>
                  <a:txBody>
                    <a:bodyPr/>
                    <a:lstStyle/>
                    <a:p>
                      <a:pPr algn="ctr"/>
                      <a:r>
                        <a:rPr lang="ru-RU" sz="1600" dirty="0" smtClean="0"/>
                        <a:t>1А</a:t>
                      </a:r>
                      <a:endParaRPr lang="ru-RU" sz="1600" dirty="0"/>
                    </a:p>
                  </a:txBody>
                  <a:tcPr anchor="ctr"/>
                </a:tc>
                <a:extLst>
                  <a:ext uri="{0D108BD9-81ED-4DB2-BD59-A6C34878D82A}">
                    <a16:rowId xmlns:a16="http://schemas.microsoft.com/office/drawing/2014/main" xmlns="" val="10003"/>
                  </a:ext>
                </a:extLst>
              </a:tr>
              <a:tr h="817939">
                <a:tc>
                  <a:txBody>
                    <a:bodyPr/>
                    <a:lstStyle/>
                    <a:p>
                      <a:r>
                        <a:rPr lang="ru-RU" sz="1800" dirty="0" smtClean="0"/>
                        <a:t>Документировать ФИО медработников, дату и время установки катетера</a:t>
                      </a:r>
                      <a:endParaRPr lang="ru-RU" sz="1800" dirty="0"/>
                    </a:p>
                  </a:txBody>
                  <a:tcPr/>
                </a:tc>
                <a:tc>
                  <a:txBody>
                    <a:bodyPr/>
                    <a:lstStyle/>
                    <a:p>
                      <a:pPr algn="ctr"/>
                      <a:r>
                        <a:rPr lang="en-US" sz="1600" dirty="0" smtClean="0"/>
                        <a:t>II</a:t>
                      </a:r>
                      <a:endParaRPr lang="ru-RU" sz="1600" dirty="0"/>
                    </a:p>
                  </a:txBody>
                  <a:tcPr anchor="ctr"/>
                </a:tc>
                <a:extLst>
                  <a:ext uri="{0D108BD9-81ED-4DB2-BD59-A6C34878D82A}">
                    <a16:rowId xmlns:a16="http://schemas.microsoft.com/office/drawing/2014/main" xmlns="" val="10004"/>
                  </a:ext>
                </a:extLst>
              </a:tr>
              <a:tr h="978636">
                <a:tc>
                  <a:txBody>
                    <a:bodyPr/>
                    <a:lstStyle/>
                    <a:p>
                      <a:r>
                        <a:rPr lang="ru-RU" sz="1800" dirty="0" smtClean="0"/>
                        <a:t>Использовать</a:t>
                      </a:r>
                      <a:r>
                        <a:rPr lang="ru-RU" sz="1800" baseline="0" dirty="0" smtClean="0"/>
                        <a:t> стерильную марлю или стерильные прозрачные полупроницаемые наклейки для обработки области катетеризации</a:t>
                      </a:r>
                      <a:endParaRPr lang="ru-RU" sz="1800" dirty="0"/>
                    </a:p>
                  </a:txBody>
                  <a:tcPr/>
                </a:tc>
                <a:tc>
                  <a:txBody>
                    <a:bodyPr/>
                    <a:lstStyle/>
                    <a:p>
                      <a:pPr algn="ctr"/>
                      <a:r>
                        <a:rPr lang="ru-RU" sz="1600" dirty="0" smtClean="0"/>
                        <a:t>1А</a:t>
                      </a:r>
                      <a:endParaRPr lang="ru-RU" sz="1600" dirty="0"/>
                    </a:p>
                  </a:txBody>
                  <a:tcPr anchor="ctr"/>
                </a:tc>
                <a:extLst>
                  <a:ext uri="{0D108BD9-81ED-4DB2-BD59-A6C34878D82A}">
                    <a16:rowId xmlns:a16="http://schemas.microsoft.com/office/drawing/2014/main" xmlns="" val="10005"/>
                  </a:ext>
                </a:extLst>
              </a:tr>
              <a:tr h="817939">
                <a:tc>
                  <a:txBody>
                    <a:bodyPr/>
                    <a:lstStyle/>
                    <a:p>
                      <a:r>
                        <a:rPr lang="ru-RU" sz="1800" dirty="0" smtClean="0"/>
                        <a:t>Использование чистых или стерильных перчаток</a:t>
                      </a:r>
                      <a:r>
                        <a:rPr lang="ru-RU" sz="1800" baseline="0" dirty="0" smtClean="0"/>
                        <a:t> при смене повязок</a:t>
                      </a:r>
                      <a:endParaRPr lang="ru-RU"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t>1С</a:t>
                      </a:r>
                    </a:p>
                  </a:txBody>
                  <a:tcPr/>
                </a:tc>
                <a:extLst>
                  <a:ext uri="{0D108BD9-81ED-4DB2-BD59-A6C34878D82A}">
                    <a16:rowId xmlns:a16="http://schemas.microsoft.com/office/drawing/2014/main" xmlns="" val="10006"/>
                  </a:ext>
                </a:extLst>
              </a:tr>
            </a:tbl>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Заголовок 1"/>
          <p:cNvSpPr>
            <a:spLocks noGrp="1"/>
          </p:cNvSpPr>
          <p:nvPr>
            <p:ph type="title"/>
          </p:nvPr>
        </p:nvSpPr>
        <p:spPr/>
        <p:txBody>
          <a:bodyPr>
            <a:normAutofit fontScale="90000"/>
          </a:bodyPr>
          <a:lstStyle/>
          <a:p>
            <a:r>
              <a:rPr lang="ru-RU" dirty="0" smtClean="0"/>
              <a:t>Уход за местом установки ЦВК</a:t>
            </a:r>
            <a:br>
              <a:rPr lang="ru-RU" dirty="0" smtClean="0"/>
            </a:br>
            <a:endParaRPr lang="ru-RU" dirty="0" smtClean="0"/>
          </a:p>
        </p:txBody>
      </p:sp>
      <p:sp>
        <p:nvSpPr>
          <p:cNvPr id="4" name="Прямоугольник 3"/>
          <p:cNvSpPr/>
          <p:nvPr/>
        </p:nvSpPr>
        <p:spPr>
          <a:xfrm>
            <a:off x="0" y="0"/>
            <a:ext cx="9144000" cy="112474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sz="4000" dirty="0" smtClean="0"/>
          </a:p>
          <a:p>
            <a:pPr algn="ctr"/>
            <a:r>
              <a:rPr lang="ru-RU" sz="4000" dirty="0" smtClean="0"/>
              <a:t>Уход за местом установки ЦВК</a:t>
            </a:r>
            <a:br>
              <a:rPr lang="ru-RU" sz="4000" dirty="0" smtClean="0"/>
            </a:br>
            <a:endParaRPr lang="ru-RU" sz="4000" dirty="0"/>
          </a:p>
        </p:txBody>
      </p:sp>
      <p:graphicFrame>
        <p:nvGraphicFramePr>
          <p:cNvPr id="6" name="Содержимое 5"/>
          <p:cNvGraphicFramePr>
            <a:graphicFrameLocks noGrp="1"/>
          </p:cNvGraphicFramePr>
          <p:nvPr>
            <p:ph idx="1"/>
          </p:nvPr>
        </p:nvGraphicFramePr>
        <p:xfrm>
          <a:off x="285720" y="1428736"/>
          <a:ext cx="8572560" cy="5072097"/>
        </p:xfrm>
        <a:graphic>
          <a:graphicData uri="http://schemas.openxmlformats.org/drawingml/2006/table">
            <a:tbl>
              <a:tblPr firstRow="1" bandRow="1">
                <a:tableStyleId>{5C22544A-7EE6-4342-B048-85BDC9FD1C3A}</a:tableStyleId>
              </a:tblPr>
              <a:tblGrid>
                <a:gridCol w="5700166">
                  <a:extLst>
                    <a:ext uri="{9D8B030D-6E8A-4147-A177-3AD203B41FA5}">
                      <a16:colId xmlns:a16="http://schemas.microsoft.com/office/drawing/2014/main" xmlns="" val="20000"/>
                    </a:ext>
                  </a:extLst>
                </a:gridCol>
                <a:gridCol w="2872394">
                  <a:extLst>
                    <a:ext uri="{9D8B030D-6E8A-4147-A177-3AD203B41FA5}">
                      <a16:colId xmlns:a16="http://schemas.microsoft.com/office/drawing/2014/main" xmlns="" val="20001"/>
                    </a:ext>
                  </a:extLst>
                </a:gridCol>
              </a:tblGrid>
              <a:tr h="920408">
                <a:tc>
                  <a:txBody>
                    <a:bodyPr/>
                    <a:lstStyle/>
                    <a:p>
                      <a:r>
                        <a:rPr lang="ru-RU" sz="1600" dirty="0" smtClean="0"/>
                        <a:t>Использование чистых или стерильных перчаток</a:t>
                      </a:r>
                      <a:r>
                        <a:rPr lang="ru-RU" sz="1600" baseline="0" dirty="0" smtClean="0"/>
                        <a:t> при смене повязок</a:t>
                      </a:r>
                      <a:endParaRPr lang="ru-RU" sz="1600" dirty="0"/>
                    </a:p>
                  </a:txBody>
                  <a:tcPr/>
                </a:tc>
                <a:tc>
                  <a:txBody>
                    <a:bodyPr/>
                    <a:lstStyle/>
                    <a:p>
                      <a:pPr algn="ctr"/>
                      <a:r>
                        <a:rPr lang="ru-RU" dirty="0" smtClean="0"/>
                        <a:t>Категории доказательств</a:t>
                      </a:r>
                      <a:endParaRPr lang="ru-RU" dirty="0"/>
                    </a:p>
                  </a:txBody>
                  <a:tcPr/>
                </a:tc>
                <a:extLst>
                  <a:ext uri="{0D108BD9-81ED-4DB2-BD59-A6C34878D82A}">
                    <a16:rowId xmlns:a16="http://schemas.microsoft.com/office/drawing/2014/main" xmlns="" val="10000"/>
                  </a:ext>
                </a:extLst>
              </a:tr>
              <a:tr h="999348">
                <a:tc>
                  <a:txBody>
                    <a:bodyPr/>
                    <a:lstStyle/>
                    <a:p>
                      <a:pPr algn="l"/>
                      <a:r>
                        <a:rPr lang="ru-RU" sz="1800" dirty="0" smtClean="0"/>
                        <a:t>Смена повязки при промокании, потере, загрязнении</a:t>
                      </a:r>
                      <a:endParaRPr lang="ru-RU" sz="1800" dirty="0"/>
                    </a:p>
                  </a:txBody>
                  <a:tcPr anchor="ctr"/>
                </a:tc>
                <a:tc>
                  <a:txBody>
                    <a:bodyPr/>
                    <a:lstStyle/>
                    <a:p>
                      <a:pPr algn="ctr"/>
                      <a:r>
                        <a:rPr lang="ru-RU" sz="1800" dirty="0" smtClean="0"/>
                        <a:t>1В</a:t>
                      </a:r>
                      <a:endParaRPr lang="ru-RU" sz="1800" dirty="0"/>
                    </a:p>
                  </a:txBody>
                  <a:tcPr anchor="ctr"/>
                </a:tc>
                <a:extLst>
                  <a:ext uri="{0D108BD9-81ED-4DB2-BD59-A6C34878D82A}">
                    <a16:rowId xmlns:a16="http://schemas.microsoft.com/office/drawing/2014/main" xmlns="" val="10001"/>
                  </a:ext>
                </a:extLst>
              </a:tr>
              <a:tr h="920408">
                <a:tc>
                  <a:txBody>
                    <a:bodyPr/>
                    <a:lstStyle/>
                    <a:p>
                      <a:pPr algn="l"/>
                      <a:r>
                        <a:rPr lang="ru-RU" sz="1800" dirty="0" smtClean="0"/>
                        <a:t>Менять марлевую повязку на ЦВК каждые 12-24 часа и</a:t>
                      </a:r>
                      <a:r>
                        <a:rPr lang="ru-RU" sz="1800" baseline="0" dirty="0" smtClean="0"/>
                        <a:t> каждые 7 дней прозрачные наклейки</a:t>
                      </a:r>
                      <a:endParaRPr lang="ru-RU" sz="1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dirty="0" smtClean="0"/>
                        <a:t>1В</a:t>
                      </a:r>
                    </a:p>
                  </a:txBody>
                  <a:tcPr anchor="ctr"/>
                </a:tc>
                <a:extLst>
                  <a:ext uri="{0D108BD9-81ED-4DB2-BD59-A6C34878D82A}">
                    <a16:rowId xmlns:a16="http://schemas.microsoft.com/office/drawing/2014/main" xmlns="" val="10002"/>
                  </a:ext>
                </a:extLst>
              </a:tr>
              <a:tr h="1017293">
                <a:tc>
                  <a:txBody>
                    <a:bodyPr/>
                    <a:lstStyle/>
                    <a:p>
                      <a:pPr algn="l"/>
                      <a:r>
                        <a:rPr lang="ru-RU" sz="1800" dirty="0" smtClean="0"/>
                        <a:t>Ежедневное</a:t>
                      </a:r>
                      <a:r>
                        <a:rPr lang="ru-RU" sz="1800" baseline="0" dirty="0" smtClean="0"/>
                        <a:t> </a:t>
                      </a:r>
                      <a:r>
                        <a:rPr lang="ru-RU" sz="1800" baseline="0" dirty="0" err="1" smtClean="0"/>
                        <a:t>пальпирование</a:t>
                      </a:r>
                      <a:r>
                        <a:rPr lang="ru-RU" sz="1800" baseline="0" dirty="0" smtClean="0"/>
                        <a:t> места катетеризации через повязку и наблюдение через прозрачные повязки</a:t>
                      </a:r>
                      <a:endParaRPr lang="ru-RU" sz="1800" dirty="0"/>
                    </a:p>
                  </a:txBody>
                  <a:tcPr anchor="ctr"/>
                </a:tc>
                <a:tc>
                  <a:txBody>
                    <a:bodyPr/>
                    <a:lstStyle/>
                    <a:p>
                      <a:pPr algn="ctr"/>
                      <a:r>
                        <a:rPr lang="ru-RU" sz="1800" dirty="0" smtClean="0"/>
                        <a:t>1В</a:t>
                      </a:r>
                      <a:endParaRPr lang="ru-RU" sz="1800" dirty="0"/>
                    </a:p>
                  </a:txBody>
                  <a:tcPr anchor="ctr"/>
                </a:tc>
                <a:extLst>
                  <a:ext uri="{0D108BD9-81ED-4DB2-BD59-A6C34878D82A}">
                    <a16:rowId xmlns:a16="http://schemas.microsoft.com/office/drawing/2014/main" xmlns="" val="10003"/>
                  </a:ext>
                </a:extLst>
              </a:tr>
              <a:tr h="1214640">
                <a:tc>
                  <a:txBody>
                    <a:bodyPr/>
                    <a:lstStyle/>
                    <a:p>
                      <a:pPr algn="l"/>
                      <a:r>
                        <a:rPr lang="ru-RU" sz="1800" dirty="0" smtClean="0"/>
                        <a:t>Перестановка катетера сразу или в течении 48 часов если не гарантирована асептика при постановке</a:t>
                      </a:r>
                      <a:endParaRPr lang="ru-RU" sz="1800" dirty="0"/>
                    </a:p>
                  </a:txBody>
                  <a:tcPr anchor="ctr"/>
                </a:tc>
                <a:tc>
                  <a:txBody>
                    <a:bodyPr/>
                    <a:lstStyle/>
                    <a:p>
                      <a:pPr algn="ctr"/>
                      <a:r>
                        <a:rPr lang="ru-RU" sz="1800" dirty="0" smtClean="0"/>
                        <a:t>1А</a:t>
                      </a:r>
                      <a:endParaRPr lang="ru-RU" sz="1800" dirty="0"/>
                    </a:p>
                  </a:txBody>
                  <a:tcPr anchor="ctr"/>
                </a:tc>
                <a:extLst>
                  <a:ext uri="{0D108BD9-81ED-4DB2-BD59-A6C34878D82A}">
                    <a16:rowId xmlns:a16="http://schemas.microsoft.com/office/drawing/2014/main" xmlns="" val="10004"/>
                  </a:ext>
                </a:extLst>
              </a:tr>
            </a:tbl>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Заголовок 1"/>
          <p:cNvSpPr>
            <a:spLocks noGrp="1"/>
          </p:cNvSpPr>
          <p:nvPr>
            <p:ph type="title"/>
          </p:nvPr>
        </p:nvSpPr>
        <p:spPr/>
        <p:txBody>
          <a:bodyPr>
            <a:normAutofit fontScale="90000"/>
          </a:bodyPr>
          <a:lstStyle/>
          <a:p>
            <a:r>
              <a:rPr lang="ru-RU" dirty="0" smtClean="0"/>
              <a:t>Уход за местом установки ЦВК</a:t>
            </a:r>
            <a:br>
              <a:rPr lang="ru-RU" dirty="0" smtClean="0"/>
            </a:br>
            <a:endParaRPr lang="ru-RU" dirty="0" smtClean="0"/>
          </a:p>
        </p:txBody>
      </p:sp>
      <p:sp>
        <p:nvSpPr>
          <p:cNvPr id="4" name="Прямоугольник 3"/>
          <p:cNvSpPr/>
          <p:nvPr/>
        </p:nvSpPr>
        <p:spPr>
          <a:xfrm>
            <a:off x="0" y="0"/>
            <a:ext cx="9144000" cy="112474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sz="4000" dirty="0" smtClean="0"/>
          </a:p>
          <a:p>
            <a:pPr algn="ctr"/>
            <a:r>
              <a:rPr lang="ru-RU" sz="4000" dirty="0" smtClean="0"/>
              <a:t>Уход за местом установки ЦВК</a:t>
            </a:r>
            <a:br>
              <a:rPr lang="ru-RU" sz="4000" dirty="0" smtClean="0"/>
            </a:br>
            <a:endParaRPr lang="ru-RU" sz="4000" dirty="0"/>
          </a:p>
        </p:txBody>
      </p:sp>
      <p:graphicFrame>
        <p:nvGraphicFramePr>
          <p:cNvPr id="6" name="Содержимое 5"/>
          <p:cNvGraphicFramePr>
            <a:graphicFrameLocks noGrp="1"/>
          </p:cNvGraphicFramePr>
          <p:nvPr>
            <p:ph idx="1"/>
          </p:nvPr>
        </p:nvGraphicFramePr>
        <p:xfrm>
          <a:off x="285720" y="1428736"/>
          <a:ext cx="8572560" cy="5143537"/>
        </p:xfrm>
        <a:graphic>
          <a:graphicData uri="http://schemas.openxmlformats.org/drawingml/2006/table">
            <a:tbl>
              <a:tblPr firstRow="1" bandRow="1">
                <a:tableStyleId>{5C22544A-7EE6-4342-B048-85BDC9FD1C3A}</a:tableStyleId>
              </a:tblPr>
              <a:tblGrid>
                <a:gridCol w="5700166">
                  <a:extLst>
                    <a:ext uri="{9D8B030D-6E8A-4147-A177-3AD203B41FA5}">
                      <a16:colId xmlns:a16="http://schemas.microsoft.com/office/drawing/2014/main" xmlns="" val="20000"/>
                    </a:ext>
                  </a:extLst>
                </a:gridCol>
                <a:gridCol w="2872394">
                  <a:extLst>
                    <a:ext uri="{9D8B030D-6E8A-4147-A177-3AD203B41FA5}">
                      <a16:colId xmlns:a16="http://schemas.microsoft.com/office/drawing/2014/main" xmlns="" val="20001"/>
                    </a:ext>
                  </a:extLst>
                </a:gridCol>
              </a:tblGrid>
              <a:tr h="753896">
                <a:tc>
                  <a:txBody>
                    <a:bodyPr/>
                    <a:lstStyle/>
                    <a:p>
                      <a:r>
                        <a:rPr lang="ru-RU" sz="1600" dirty="0" smtClean="0"/>
                        <a:t>Использование чистых или стерильных перчаток</a:t>
                      </a:r>
                      <a:r>
                        <a:rPr lang="ru-RU" sz="1600" baseline="0" dirty="0" smtClean="0"/>
                        <a:t> при смене повязок</a:t>
                      </a:r>
                      <a:endParaRPr lang="ru-RU" sz="1600" dirty="0"/>
                    </a:p>
                  </a:txBody>
                  <a:tcPr/>
                </a:tc>
                <a:tc>
                  <a:txBody>
                    <a:bodyPr/>
                    <a:lstStyle/>
                    <a:p>
                      <a:pPr algn="ctr"/>
                      <a:r>
                        <a:rPr lang="ru-RU" dirty="0" smtClean="0"/>
                        <a:t>Категории доказательств</a:t>
                      </a:r>
                      <a:endParaRPr lang="ru-RU" dirty="0"/>
                    </a:p>
                  </a:txBody>
                  <a:tcPr/>
                </a:tc>
                <a:extLst>
                  <a:ext uri="{0D108BD9-81ED-4DB2-BD59-A6C34878D82A}">
                    <a16:rowId xmlns:a16="http://schemas.microsoft.com/office/drawing/2014/main" xmlns="" val="10000"/>
                  </a:ext>
                </a:extLst>
              </a:tr>
              <a:tr h="818555">
                <a:tc>
                  <a:txBody>
                    <a:bodyPr/>
                    <a:lstStyle/>
                    <a:p>
                      <a:pPr algn="l"/>
                      <a:r>
                        <a:rPr lang="ru-RU" sz="1800" dirty="0" smtClean="0"/>
                        <a:t>Очистка инъекционных портов с помощью 70%  </a:t>
                      </a:r>
                      <a:r>
                        <a:rPr lang="en-US" sz="1800" dirty="0" smtClean="0"/>
                        <a:t>IPA</a:t>
                      </a:r>
                      <a:endParaRPr lang="ru-RU" sz="1800" dirty="0"/>
                    </a:p>
                  </a:txBody>
                  <a:tcPr anchor="ctr"/>
                </a:tc>
                <a:tc>
                  <a:txBody>
                    <a:bodyPr/>
                    <a:lstStyle/>
                    <a:p>
                      <a:pPr algn="ctr"/>
                      <a:r>
                        <a:rPr lang="ru-RU" sz="1800" dirty="0" smtClean="0"/>
                        <a:t>1А</a:t>
                      </a:r>
                      <a:endParaRPr lang="ru-RU" sz="1800" dirty="0"/>
                    </a:p>
                  </a:txBody>
                  <a:tcPr anchor="ctr"/>
                </a:tc>
                <a:extLst>
                  <a:ext uri="{0D108BD9-81ED-4DB2-BD59-A6C34878D82A}">
                    <a16:rowId xmlns:a16="http://schemas.microsoft.com/office/drawing/2014/main" xmlns="" val="10001"/>
                  </a:ext>
                </a:extLst>
              </a:tr>
              <a:tr h="1190362">
                <a:tc>
                  <a:txBody>
                    <a:bodyPr/>
                    <a:lstStyle/>
                    <a:p>
                      <a:pPr algn="l"/>
                      <a:r>
                        <a:rPr lang="ru-RU" sz="1800" dirty="0" smtClean="0"/>
                        <a:t>Дезинфекция чистой кожи с помощью соответствующего антисептика до введения и во время перевязки, 2% </a:t>
                      </a:r>
                      <a:r>
                        <a:rPr lang="ru-RU" sz="1800" dirty="0" err="1" smtClean="0"/>
                        <a:t>хлоргексидин</a:t>
                      </a:r>
                      <a:r>
                        <a:rPr lang="ru-RU" sz="1800" dirty="0" smtClean="0"/>
                        <a:t> предпочтителен</a:t>
                      </a:r>
                      <a:endParaRPr lang="ru-RU" sz="1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II</a:t>
                      </a:r>
                      <a:endParaRPr lang="ru-RU" sz="1800" dirty="0" smtClean="0"/>
                    </a:p>
                  </a:txBody>
                  <a:tcPr anchor="ctr"/>
                </a:tc>
                <a:extLst>
                  <a:ext uri="{0D108BD9-81ED-4DB2-BD59-A6C34878D82A}">
                    <a16:rowId xmlns:a16="http://schemas.microsoft.com/office/drawing/2014/main" xmlns="" val="10002"/>
                  </a:ext>
                </a:extLst>
              </a:tr>
              <a:tr h="1190362">
                <a:tc>
                  <a:txBody>
                    <a:bodyPr/>
                    <a:lstStyle/>
                    <a:p>
                      <a:pPr algn="l"/>
                      <a:r>
                        <a:rPr lang="ru-RU" sz="1800" dirty="0" smtClean="0"/>
                        <a:t>Замена </a:t>
                      </a:r>
                      <a:r>
                        <a:rPr lang="ru-RU" sz="1800" dirty="0" err="1" smtClean="0"/>
                        <a:t>инфузионных</a:t>
                      </a:r>
                      <a:r>
                        <a:rPr lang="ru-RU" sz="1800" dirty="0" smtClean="0"/>
                        <a:t> линий, используемых для компонентов крови или</a:t>
                      </a:r>
                      <a:r>
                        <a:rPr lang="ru-RU" sz="1800" baseline="0" dirty="0" smtClean="0"/>
                        <a:t> жировых эмульсий в течение 24 часов после начала инфузии</a:t>
                      </a:r>
                      <a:endParaRPr lang="ru-RU" sz="1800" dirty="0"/>
                    </a:p>
                  </a:txBody>
                  <a:tcPr anchor="ctr"/>
                </a:tc>
                <a:tc>
                  <a:txBody>
                    <a:bodyPr/>
                    <a:lstStyle/>
                    <a:p>
                      <a:pPr algn="ctr"/>
                      <a:r>
                        <a:rPr lang="ru-RU" sz="1800" dirty="0" smtClean="0"/>
                        <a:t>1В</a:t>
                      </a:r>
                      <a:endParaRPr lang="ru-RU" sz="1800" dirty="0"/>
                    </a:p>
                  </a:txBody>
                  <a:tcPr anchor="ctr"/>
                </a:tc>
                <a:extLst>
                  <a:ext uri="{0D108BD9-81ED-4DB2-BD59-A6C34878D82A}">
                    <a16:rowId xmlns:a16="http://schemas.microsoft.com/office/drawing/2014/main" xmlns="" val="10003"/>
                  </a:ext>
                </a:extLst>
              </a:tr>
              <a:tr h="1190362">
                <a:tc>
                  <a:txBody>
                    <a:bodyPr/>
                    <a:lstStyle/>
                    <a:p>
                      <a:pPr algn="l"/>
                      <a:r>
                        <a:rPr lang="ru-RU" sz="1800" dirty="0" smtClean="0"/>
                        <a:t>Очистка портов с помощью</a:t>
                      </a:r>
                      <a:r>
                        <a:rPr lang="ru-RU" sz="1800" baseline="0" dirty="0" smtClean="0"/>
                        <a:t> соответствующих антисептиков и доступ к портам только с помощью стерильных перчаток</a:t>
                      </a:r>
                      <a:endParaRPr lang="ru-RU" sz="1800" dirty="0"/>
                    </a:p>
                  </a:txBody>
                  <a:tcPr anchor="ctr"/>
                </a:tc>
                <a:tc>
                  <a:txBody>
                    <a:bodyPr/>
                    <a:lstStyle/>
                    <a:p>
                      <a:pPr algn="ctr"/>
                      <a:r>
                        <a:rPr lang="ru-RU" sz="1800" dirty="0" smtClean="0"/>
                        <a:t>1А</a:t>
                      </a:r>
                      <a:endParaRPr lang="ru-RU" sz="1800" dirty="0"/>
                    </a:p>
                  </a:txBody>
                  <a:tcPr anchor="ctr"/>
                </a:tc>
                <a:extLst>
                  <a:ext uri="{0D108BD9-81ED-4DB2-BD59-A6C34878D82A}">
                    <a16:rowId xmlns:a16="http://schemas.microsoft.com/office/drawing/2014/main" xmlns="" val="10004"/>
                  </a:ext>
                </a:extLst>
              </a:tr>
            </a:tbl>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95234" name="Picture 2" descr="C:\Users\Public\Pictures\Sample Pictures\Dock.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0" y="1124744"/>
            <a:ext cx="9144000" cy="584775"/>
          </a:xfrm>
          <a:prstGeom prst="rect">
            <a:avLst/>
          </a:prstGeom>
          <a:noFill/>
        </p:spPr>
        <p:txBody>
          <a:bodyPr wrap="square" rtlCol="0">
            <a:spAutoFit/>
          </a:bodyPr>
          <a:lstStyle/>
          <a:p>
            <a:pPr algn="ctr"/>
            <a:r>
              <a:rPr lang="ru-RU" sz="3200" dirty="0" smtClean="0">
                <a:solidFill>
                  <a:srgbClr val="FFFF00"/>
                </a:solidFill>
                <a:latin typeface="Segoe Script" pitchFamily="34" charset="0"/>
              </a:rPr>
              <a:t>Благодарю за внимание</a:t>
            </a:r>
            <a:endParaRPr lang="ru-RU" sz="3200" dirty="0">
              <a:solidFill>
                <a:srgbClr val="FFFF00"/>
              </a:solidFill>
              <a:latin typeface="Segoe Script"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0" y="0"/>
            <a:ext cx="9144000" cy="90872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sz="4000" dirty="0"/>
          </a:p>
        </p:txBody>
      </p:sp>
      <p:sp>
        <p:nvSpPr>
          <p:cNvPr id="8195" name="Заголовок 1"/>
          <p:cNvSpPr>
            <a:spLocks noGrp="1"/>
          </p:cNvSpPr>
          <p:nvPr>
            <p:ph type="title"/>
          </p:nvPr>
        </p:nvSpPr>
        <p:spPr>
          <a:xfrm>
            <a:off x="0" y="0"/>
            <a:ext cx="9144000" cy="874713"/>
          </a:xfrm>
        </p:spPr>
        <p:txBody>
          <a:bodyPr>
            <a:normAutofit/>
          </a:bodyPr>
          <a:lstStyle/>
          <a:p>
            <a:pPr algn="ctr"/>
            <a:r>
              <a:rPr lang="ru-RU" sz="4000" dirty="0" smtClean="0">
                <a:solidFill>
                  <a:schemeClr val="bg1"/>
                </a:solidFill>
              </a:rPr>
              <a:t>Современные материалы катетеров</a:t>
            </a:r>
          </a:p>
        </p:txBody>
      </p:sp>
      <p:sp>
        <p:nvSpPr>
          <p:cNvPr id="4" name="Прямоугольник 3"/>
          <p:cNvSpPr/>
          <p:nvPr/>
        </p:nvSpPr>
        <p:spPr>
          <a:xfrm>
            <a:off x="357158" y="1071546"/>
            <a:ext cx="8358246" cy="6309420"/>
          </a:xfrm>
          <a:prstGeom prst="rect">
            <a:avLst/>
          </a:prstGeom>
        </p:spPr>
        <p:txBody>
          <a:bodyPr wrap="square">
            <a:spAutoFit/>
          </a:bodyPr>
          <a:lstStyle/>
          <a:p>
            <a:pPr marL="342900" indent="-342900">
              <a:buFont typeface="Wingdings" pitchFamily="2" charset="2"/>
              <a:buChar char="ü"/>
            </a:pPr>
            <a:r>
              <a:rPr lang="ru-RU" sz="2800" dirty="0" err="1" smtClean="0"/>
              <a:t>Тефлон</a:t>
            </a:r>
            <a:r>
              <a:rPr lang="ru-RU" sz="2800" dirty="0" smtClean="0"/>
              <a:t> (FEP)</a:t>
            </a:r>
          </a:p>
          <a:p>
            <a:pPr marL="342900" indent="-342900"/>
            <a:r>
              <a:rPr lang="ru-RU" sz="1600" dirty="0" smtClean="0"/>
              <a:t>«+» низкий коэффициент трения – быстрая менее болезненная пункция, надежный доступ.</a:t>
            </a:r>
          </a:p>
          <a:p>
            <a:pPr marL="342900" indent="-342900"/>
            <a:r>
              <a:rPr lang="ru-RU" sz="1600" dirty="0" smtClean="0"/>
              <a:t> «-» неустойчив на изгиб. </a:t>
            </a:r>
          </a:p>
          <a:p>
            <a:pPr marL="342900" indent="-342900"/>
            <a:endParaRPr lang="ru-RU" sz="1600" dirty="0" smtClean="0"/>
          </a:p>
          <a:p>
            <a:pPr marL="342900" indent="-342900">
              <a:buFont typeface="Wingdings" pitchFamily="2" charset="2"/>
              <a:buChar char="ü"/>
            </a:pPr>
            <a:r>
              <a:rPr lang="ru-RU" sz="2800" dirty="0" smtClean="0"/>
              <a:t>Политетрафторэтилен (PTFE) </a:t>
            </a:r>
          </a:p>
          <a:p>
            <a:pPr marL="342900" indent="-342900"/>
            <a:r>
              <a:rPr lang="ru-RU" sz="1600" dirty="0" smtClean="0"/>
              <a:t>«+» низкий коэффициент трения, более лучшая гибкость канюли.</a:t>
            </a:r>
          </a:p>
          <a:p>
            <a:pPr marL="342900" indent="-342900"/>
            <a:r>
              <a:rPr lang="ru-RU" sz="1600" dirty="0" smtClean="0"/>
              <a:t>«-» тонкостенные модели могут образовывать петли и сдавливаться.</a:t>
            </a:r>
          </a:p>
          <a:p>
            <a:pPr marL="342900" indent="-342900"/>
            <a:endParaRPr lang="ru-RU" sz="1600" dirty="0" smtClean="0"/>
          </a:p>
          <a:p>
            <a:pPr marL="342900" indent="-342900">
              <a:buFont typeface="Wingdings" pitchFamily="2" charset="2"/>
              <a:buChar char="ü"/>
            </a:pPr>
            <a:r>
              <a:rPr lang="ru-RU" sz="2800" dirty="0" smtClean="0"/>
              <a:t>Полиуретан</a:t>
            </a:r>
          </a:p>
          <a:p>
            <a:pPr marL="342900" indent="-342900"/>
            <a:r>
              <a:rPr lang="ru-RU" sz="1600" dirty="0" smtClean="0"/>
              <a:t>«+» мягкий, термопластичный – минимизирует механическое повреждение сосуда.</a:t>
            </a:r>
          </a:p>
          <a:p>
            <a:pPr marL="342900" indent="-342900"/>
            <a:r>
              <a:rPr lang="ru-RU" sz="1600" dirty="0" smtClean="0"/>
              <a:t> «-» не обладает настолько гладкой поверхностью как  </a:t>
            </a:r>
            <a:r>
              <a:rPr lang="en-US" sz="1600" dirty="0" smtClean="0"/>
              <a:t>FEP</a:t>
            </a:r>
            <a:r>
              <a:rPr lang="ru-RU" sz="1600" dirty="0" smtClean="0"/>
              <a:t> –риск </a:t>
            </a:r>
            <a:r>
              <a:rPr lang="ru-RU" sz="1600" dirty="0" err="1" smtClean="0"/>
              <a:t>тромбообразования</a:t>
            </a:r>
            <a:r>
              <a:rPr lang="ru-RU" sz="1600" dirty="0" smtClean="0"/>
              <a:t> выше; особые условия хранения – мягкость материала препятствует пункции кожи «играет в гармошку». </a:t>
            </a:r>
          </a:p>
          <a:p>
            <a:pPr marL="342900" indent="-342900"/>
            <a:endParaRPr lang="ru-RU" sz="1600" dirty="0" smtClean="0"/>
          </a:p>
          <a:p>
            <a:pPr marL="342900" indent="-342900">
              <a:buFont typeface="Wingdings" pitchFamily="2" charset="2"/>
              <a:buChar char="ü"/>
            </a:pPr>
            <a:r>
              <a:rPr lang="ru-RU" sz="2800" dirty="0" err="1" smtClean="0"/>
              <a:t>Виалон</a:t>
            </a:r>
            <a:r>
              <a:rPr lang="ru-RU" sz="2800" dirty="0" smtClean="0"/>
              <a:t> (BD </a:t>
            </a:r>
            <a:r>
              <a:rPr lang="ru-RU" sz="2800" dirty="0" err="1" smtClean="0"/>
              <a:t>Vialon</a:t>
            </a:r>
            <a:r>
              <a:rPr lang="ru-RU" sz="2800" dirty="0" smtClean="0"/>
              <a:t>™) – </a:t>
            </a:r>
            <a:r>
              <a:rPr lang="ru-RU" sz="1600" dirty="0" smtClean="0"/>
              <a:t>одна из форм полиуретана, является собственной разработкой производителя.</a:t>
            </a:r>
          </a:p>
          <a:p>
            <a:pPr marL="342900" indent="-342900"/>
            <a:r>
              <a:rPr lang="ru-RU" sz="1600" dirty="0" smtClean="0"/>
              <a:t>«+» минимизирует механическое повреждение сосуда; поверхность гладкая – риск образования тромба низкая, не превышает </a:t>
            </a:r>
            <a:r>
              <a:rPr lang="en-US" sz="1600" dirty="0" smtClean="0"/>
              <a:t>FEP</a:t>
            </a:r>
            <a:r>
              <a:rPr lang="ru-RU" sz="1600" dirty="0" smtClean="0"/>
              <a:t>; благодаря структуре материала (памяти) восстанавливает первоначальную форму.</a:t>
            </a:r>
          </a:p>
          <a:p>
            <a:pPr marL="342900" indent="-342900"/>
            <a:r>
              <a:rPr lang="ru-RU" sz="1600" dirty="0" smtClean="0"/>
              <a:t> «-» </a:t>
            </a:r>
            <a:r>
              <a:rPr lang="ru-RU" sz="1600" dirty="0" err="1" smtClean="0"/>
              <a:t>термопластичность</a:t>
            </a:r>
            <a:r>
              <a:rPr lang="ru-RU" sz="1600" dirty="0" smtClean="0"/>
              <a:t> аналогична полиуретану.</a:t>
            </a:r>
          </a:p>
          <a:p>
            <a:pPr marL="342900" indent="-342900">
              <a:lnSpc>
                <a:spcPct val="150000"/>
              </a:lnSpc>
              <a:buFont typeface="Wingdings" pitchFamily="2" charset="2"/>
              <a:buChar char="ü"/>
            </a:pPr>
            <a:endParaRPr lang="en-US" sz="2400" dirty="0" smtClean="0">
              <a:solidFill>
                <a:srgbClr val="330066"/>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0" y="0"/>
            <a:ext cx="9144000" cy="90872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sz="4000" dirty="0"/>
          </a:p>
        </p:txBody>
      </p:sp>
      <p:sp>
        <p:nvSpPr>
          <p:cNvPr id="8195" name="Заголовок 1"/>
          <p:cNvSpPr>
            <a:spLocks noGrp="1"/>
          </p:cNvSpPr>
          <p:nvPr>
            <p:ph type="title"/>
          </p:nvPr>
        </p:nvSpPr>
        <p:spPr>
          <a:xfrm>
            <a:off x="0" y="0"/>
            <a:ext cx="9144000" cy="874713"/>
          </a:xfrm>
        </p:spPr>
        <p:txBody>
          <a:bodyPr>
            <a:normAutofit/>
          </a:bodyPr>
          <a:lstStyle/>
          <a:p>
            <a:pPr algn="ctr"/>
            <a:r>
              <a:rPr lang="ru-RU" sz="3200" dirty="0" smtClean="0">
                <a:solidFill>
                  <a:schemeClr val="bg1"/>
                </a:solidFill>
              </a:rPr>
              <a:t>Размеры периферических катетеров</a:t>
            </a:r>
          </a:p>
        </p:txBody>
      </p:sp>
      <p:graphicFrame>
        <p:nvGraphicFramePr>
          <p:cNvPr id="4" name="Таблица 3"/>
          <p:cNvGraphicFramePr>
            <a:graphicFrameLocks noGrp="1"/>
          </p:cNvGraphicFramePr>
          <p:nvPr/>
        </p:nvGraphicFramePr>
        <p:xfrm>
          <a:off x="142844" y="1214422"/>
          <a:ext cx="8715436" cy="5374638"/>
        </p:xfrm>
        <a:graphic>
          <a:graphicData uri="http://schemas.openxmlformats.org/drawingml/2006/table">
            <a:tbl>
              <a:tblPr/>
              <a:tblGrid>
                <a:gridCol w="1647763">
                  <a:extLst>
                    <a:ext uri="{9D8B030D-6E8A-4147-A177-3AD203B41FA5}">
                      <a16:colId xmlns:a16="http://schemas.microsoft.com/office/drawing/2014/main" xmlns="" val="20000"/>
                    </a:ext>
                  </a:extLst>
                </a:gridCol>
                <a:gridCol w="1933737">
                  <a:extLst>
                    <a:ext uri="{9D8B030D-6E8A-4147-A177-3AD203B41FA5}">
                      <a16:colId xmlns:a16="http://schemas.microsoft.com/office/drawing/2014/main" xmlns="" val="20001"/>
                    </a:ext>
                  </a:extLst>
                </a:gridCol>
                <a:gridCol w="2233330">
                  <a:extLst>
                    <a:ext uri="{9D8B030D-6E8A-4147-A177-3AD203B41FA5}">
                      <a16:colId xmlns:a16="http://schemas.microsoft.com/office/drawing/2014/main" xmlns="" val="20002"/>
                    </a:ext>
                  </a:extLst>
                </a:gridCol>
                <a:gridCol w="2900606">
                  <a:extLst>
                    <a:ext uri="{9D8B030D-6E8A-4147-A177-3AD203B41FA5}">
                      <a16:colId xmlns:a16="http://schemas.microsoft.com/office/drawing/2014/main" xmlns="" val="20003"/>
                    </a:ext>
                  </a:extLst>
                </a:gridCol>
              </a:tblGrid>
              <a:tr h="282222">
                <a:tc>
                  <a:txBody>
                    <a:bodyPr/>
                    <a:lstStyle/>
                    <a:p>
                      <a:pPr algn="ctr"/>
                      <a:r>
                        <a:rPr lang="ru-RU" sz="1400" b="1" dirty="0"/>
                        <a:t>Цвет</a:t>
                      </a:r>
                      <a:endParaRPr lang="ru-RU" sz="1400" dirty="0"/>
                    </a:p>
                  </a:txBody>
                  <a:tcPr marL="28222" marR="28222" marT="14111" marB="14111" anchor="ctr">
                    <a:lnL>
                      <a:noFill/>
                    </a:lnL>
                    <a:lnR>
                      <a:noFill/>
                    </a:lnR>
                    <a:lnT>
                      <a:noFill/>
                    </a:lnT>
                    <a:lnB>
                      <a:noFill/>
                    </a:lnB>
                  </a:tcPr>
                </a:tc>
                <a:tc>
                  <a:txBody>
                    <a:bodyPr/>
                    <a:lstStyle/>
                    <a:p>
                      <a:pPr algn="ctr"/>
                      <a:r>
                        <a:rPr lang="ru-RU" sz="1400" b="1" dirty="0"/>
                        <a:t>Размеры</a:t>
                      </a:r>
                      <a:endParaRPr lang="ru-RU" sz="1400" dirty="0"/>
                    </a:p>
                  </a:txBody>
                  <a:tcPr marL="28222" marR="28222" marT="14111" marB="14111" anchor="ctr">
                    <a:lnL>
                      <a:noFill/>
                    </a:lnL>
                    <a:lnR>
                      <a:noFill/>
                    </a:lnR>
                    <a:lnT>
                      <a:noFill/>
                    </a:lnT>
                    <a:lnB>
                      <a:noFill/>
                    </a:lnB>
                  </a:tcPr>
                </a:tc>
                <a:tc>
                  <a:txBody>
                    <a:bodyPr/>
                    <a:lstStyle/>
                    <a:p>
                      <a:pPr algn="ctr"/>
                      <a:r>
                        <a:rPr lang="ru-RU" sz="1400" b="1"/>
                        <a:t>Пропускная способность ПВК</a:t>
                      </a:r>
                      <a:endParaRPr lang="ru-RU" sz="1400"/>
                    </a:p>
                  </a:txBody>
                  <a:tcPr marL="28222" marR="28222" marT="14111" marB="14111" anchor="ctr">
                    <a:lnL>
                      <a:noFill/>
                    </a:lnL>
                    <a:lnR>
                      <a:noFill/>
                    </a:lnR>
                    <a:lnT>
                      <a:noFill/>
                    </a:lnT>
                    <a:lnB>
                      <a:noFill/>
                    </a:lnB>
                  </a:tcPr>
                </a:tc>
                <a:tc>
                  <a:txBody>
                    <a:bodyPr/>
                    <a:lstStyle/>
                    <a:p>
                      <a:pPr algn="ctr"/>
                      <a:r>
                        <a:rPr lang="ru-RU" sz="1400" b="1"/>
                        <a:t>Область применения</a:t>
                      </a:r>
                      <a:endParaRPr lang="ru-RU" sz="1400"/>
                    </a:p>
                  </a:txBody>
                  <a:tcPr marL="28222" marR="28222" marT="14111" marB="14111" anchor="ctr">
                    <a:lnL>
                      <a:noFill/>
                    </a:lnL>
                    <a:lnR>
                      <a:noFill/>
                    </a:lnR>
                    <a:lnT>
                      <a:noFill/>
                    </a:lnT>
                    <a:lnB>
                      <a:noFill/>
                    </a:lnB>
                  </a:tcPr>
                </a:tc>
                <a:extLst>
                  <a:ext uri="{0D108BD9-81ED-4DB2-BD59-A6C34878D82A}">
                    <a16:rowId xmlns:a16="http://schemas.microsoft.com/office/drawing/2014/main" xmlns="" val="10000"/>
                  </a:ext>
                </a:extLst>
              </a:tr>
              <a:tr h="451556">
                <a:tc>
                  <a:txBody>
                    <a:bodyPr/>
                    <a:lstStyle/>
                    <a:p>
                      <a:r>
                        <a:rPr lang="ru-RU" sz="1400"/>
                        <a:t>Оранжевый</a:t>
                      </a:r>
                    </a:p>
                  </a:txBody>
                  <a:tcPr marL="28222" marR="28222" marT="14111" marB="14111" anchor="ctr">
                    <a:lnL>
                      <a:noFill/>
                    </a:lnL>
                    <a:lnR>
                      <a:noFill/>
                    </a:lnR>
                    <a:lnT>
                      <a:noFill/>
                    </a:lnT>
                    <a:lnB>
                      <a:noFill/>
                    </a:lnB>
                    <a:solidFill>
                      <a:srgbClr val="FF9933"/>
                    </a:solidFill>
                  </a:tcPr>
                </a:tc>
                <a:tc>
                  <a:txBody>
                    <a:bodyPr/>
                    <a:lstStyle/>
                    <a:p>
                      <a:pPr algn="ctr"/>
                      <a:r>
                        <a:rPr lang="ru-RU" sz="1400" dirty="0"/>
                        <a:t>14G (2,0 х 45 мм)</a:t>
                      </a:r>
                    </a:p>
                  </a:txBody>
                  <a:tcPr marL="28222" marR="28222" marT="14111" marB="14111" anchor="ctr">
                    <a:lnL>
                      <a:noFill/>
                    </a:lnL>
                    <a:lnR>
                      <a:noFill/>
                    </a:lnR>
                    <a:lnT>
                      <a:noFill/>
                    </a:lnT>
                    <a:lnB>
                      <a:noFill/>
                    </a:lnB>
                    <a:solidFill>
                      <a:srgbClr val="FF9933"/>
                    </a:solidFill>
                  </a:tcPr>
                </a:tc>
                <a:tc>
                  <a:txBody>
                    <a:bodyPr/>
                    <a:lstStyle/>
                    <a:p>
                      <a:pPr algn="ctr"/>
                      <a:r>
                        <a:rPr lang="ru-RU" sz="1400" dirty="0"/>
                        <a:t>270 мл/мин.</a:t>
                      </a:r>
                    </a:p>
                  </a:txBody>
                  <a:tcPr marL="28222" marR="28222" marT="14111" marB="14111" anchor="ctr">
                    <a:lnL>
                      <a:noFill/>
                    </a:lnL>
                    <a:lnR>
                      <a:noFill/>
                    </a:lnR>
                    <a:lnT>
                      <a:noFill/>
                    </a:lnT>
                    <a:lnB>
                      <a:noFill/>
                    </a:lnB>
                    <a:solidFill>
                      <a:srgbClr val="FF9933"/>
                    </a:solidFill>
                  </a:tcPr>
                </a:tc>
                <a:tc>
                  <a:txBody>
                    <a:bodyPr/>
                    <a:lstStyle/>
                    <a:p>
                      <a:r>
                        <a:rPr lang="ru-RU" sz="1400"/>
                        <a:t>Быстрое переливание больших объемов жидкости или препаратов крови.</a:t>
                      </a:r>
                    </a:p>
                  </a:txBody>
                  <a:tcPr marL="28222" marR="28222" marT="14111" marB="14111" anchor="ctr">
                    <a:lnL>
                      <a:noFill/>
                    </a:lnL>
                    <a:lnR>
                      <a:noFill/>
                    </a:lnR>
                    <a:lnT>
                      <a:noFill/>
                    </a:lnT>
                    <a:lnB>
                      <a:noFill/>
                    </a:lnB>
                    <a:solidFill>
                      <a:srgbClr val="FF9933"/>
                    </a:solidFill>
                  </a:tcPr>
                </a:tc>
                <a:extLst>
                  <a:ext uri="{0D108BD9-81ED-4DB2-BD59-A6C34878D82A}">
                    <a16:rowId xmlns:a16="http://schemas.microsoft.com/office/drawing/2014/main" xmlns="" val="10001"/>
                  </a:ext>
                </a:extLst>
              </a:tr>
              <a:tr h="451556">
                <a:tc>
                  <a:txBody>
                    <a:bodyPr/>
                    <a:lstStyle/>
                    <a:p>
                      <a:r>
                        <a:rPr lang="ru-RU" sz="1400"/>
                        <a:t>Серый</a:t>
                      </a:r>
                    </a:p>
                  </a:txBody>
                  <a:tcPr marL="28222" marR="28222" marT="14111" marB="14111" anchor="ctr">
                    <a:lnL>
                      <a:noFill/>
                    </a:lnL>
                    <a:lnR>
                      <a:noFill/>
                    </a:lnR>
                    <a:lnT>
                      <a:noFill/>
                    </a:lnT>
                    <a:lnB>
                      <a:noFill/>
                    </a:lnB>
                    <a:solidFill>
                      <a:srgbClr val="C0C0C0"/>
                    </a:solidFill>
                  </a:tcPr>
                </a:tc>
                <a:tc>
                  <a:txBody>
                    <a:bodyPr/>
                    <a:lstStyle/>
                    <a:p>
                      <a:pPr algn="ctr"/>
                      <a:r>
                        <a:rPr lang="ru-RU" sz="1400"/>
                        <a:t>16G (1,7 х 45 мм)</a:t>
                      </a:r>
                    </a:p>
                  </a:txBody>
                  <a:tcPr marL="28222" marR="28222" marT="14111" marB="14111" anchor="ctr">
                    <a:lnL>
                      <a:noFill/>
                    </a:lnL>
                    <a:lnR>
                      <a:noFill/>
                    </a:lnR>
                    <a:lnT>
                      <a:noFill/>
                    </a:lnT>
                    <a:lnB>
                      <a:noFill/>
                    </a:lnB>
                    <a:solidFill>
                      <a:srgbClr val="C0C0C0"/>
                    </a:solidFill>
                  </a:tcPr>
                </a:tc>
                <a:tc>
                  <a:txBody>
                    <a:bodyPr/>
                    <a:lstStyle/>
                    <a:p>
                      <a:pPr algn="ctr"/>
                      <a:r>
                        <a:rPr lang="ru-RU" sz="1400" dirty="0"/>
                        <a:t>180 мл/мин.</a:t>
                      </a:r>
                    </a:p>
                  </a:txBody>
                  <a:tcPr marL="28222" marR="28222" marT="14111" marB="14111" anchor="ctr">
                    <a:lnL>
                      <a:noFill/>
                    </a:lnL>
                    <a:lnR>
                      <a:noFill/>
                    </a:lnR>
                    <a:lnT>
                      <a:noFill/>
                    </a:lnT>
                    <a:lnB>
                      <a:noFill/>
                    </a:lnB>
                    <a:solidFill>
                      <a:srgbClr val="C0C0C0"/>
                    </a:solidFill>
                  </a:tcPr>
                </a:tc>
                <a:tc>
                  <a:txBody>
                    <a:bodyPr/>
                    <a:lstStyle/>
                    <a:p>
                      <a:r>
                        <a:rPr lang="ru-RU" sz="1400"/>
                        <a:t>Быстрое переливание больших объемов жидкости или препаратов крови.</a:t>
                      </a:r>
                    </a:p>
                  </a:txBody>
                  <a:tcPr marL="28222" marR="28222" marT="14111" marB="14111" anchor="ctr">
                    <a:lnL>
                      <a:noFill/>
                    </a:lnL>
                    <a:lnR>
                      <a:noFill/>
                    </a:lnR>
                    <a:lnT>
                      <a:noFill/>
                    </a:lnT>
                    <a:lnB>
                      <a:noFill/>
                    </a:lnB>
                    <a:solidFill>
                      <a:srgbClr val="C0C0C0"/>
                    </a:solidFill>
                  </a:tcPr>
                </a:tc>
                <a:extLst>
                  <a:ext uri="{0D108BD9-81ED-4DB2-BD59-A6C34878D82A}">
                    <a16:rowId xmlns:a16="http://schemas.microsoft.com/office/drawing/2014/main" xmlns="" val="10002"/>
                  </a:ext>
                </a:extLst>
              </a:tr>
              <a:tr h="366889">
                <a:tc>
                  <a:txBody>
                    <a:bodyPr/>
                    <a:lstStyle/>
                    <a:p>
                      <a:r>
                        <a:rPr lang="ru-RU" sz="1400"/>
                        <a:t>Белый</a:t>
                      </a:r>
                    </a:p>
                  </a:txBody>
                  <a:tcPr marL="28222" marR="28222" marT="14111" marB="14111" anchor="ctr">
                    <a:lnL>
                      <a:noFill/>
                    </a:lnL>
                    <a:lnR>
                      <a:noFill/>
                    </a:lnR>
                    <a:lnT>
                      <a:noFill/>
                    </a:lnT>
                    <a:lnB>
                      <a:noFill/>
                    </a:lnB>
                  </a:tcPr>
                </a:tc>
                <a:tc>
                  <a:txBody>
                    <a:bodyPr/>
                    <a:lstStyle/>
                    <a:p>
                      <a:pPr algn="ctr"/>
                      <a:r>
                        <a:rPr lang="ru-RU" sz="1400"/>
                        <a:t>17G (1,4 х 45 мм)</a:t>
                      </a:r>
                    </a:p>
                  </a:txBody>
                  <a:tcPr marL="28222" marR="28222" marT="14111" marB="14111" anchor="ctr">
                    <a:lnL>
                      <a:noFill/>
                    </a:lnL>
                    <a:lnR>
                      <a:noFill/>
                    </a:lnR>
                    <a:lnT>
                      <a:noFill/>
                    </a:lnT>
                    <a:lnB>
                      <a:noFill/>
                    </a:lnB>
                  </a:tcPr>
                </a:tc>
                <a:tc>
                  <a:txBody>
                    <a:bodyPr/>
                    <a:lstStyle/>
                    <a:p>
                      <a:pPr algn="ctr"/>
                      <a:r>
                        <a:rPr lang="ru-RU" sz="1400" dirty="0"/>
                        <a:t>125 мл/мин.</a:t>
                      </a:r>
                    </a:p>
                  </a:txBody>
                  <a:tcPr marL="28222" marR="28222" marT="14111" marB="14111" anchor="ctr">
                    <a:lnL>
                      <a:noFill/>
                    </a:lnL>
                    <a:lnR>
                      <a:noFill/>
                    </a:lnR>
                    <a:lnT>
                      <a:noFill/>
                    </a:lnT>
                    <a:lnB>
                      <a:noFill/>
                    </a:lnB>
                  </a:tcPr>
                </a:tc>
                <a:tc>
                  <a:txBody>
                    <a:bodyPr/>
                    <a:lstStyle/>
                    <a:p>
                      <a:r>
                        <a:rPr lang="ru-RU" sz="1400"/>
                        <a:t>Переливание больших объемов жидкости и препаратов крови.</a:t>
                      </a:r>
                    </a:p>
                  </a:txBody>
                  <a:tcPr marL="28222" marR="28222" marT="14111" marB="14111" anchor="ctr">
                    <a:lnL>
                      <a:noFill/>
                    </a:lnL>
                    <a:lnR>
                      <a:noFill/>
                    </a:lnR>
                    <a:lnT>
                      <a:noFill/>
                    </a:lnT>
                    <a:lnB>
                      <a:noFill/>
                    </a:lnB>
                  </a:tcPr>
                </a:tc>
                <a:extLst>
                  <a:ext uri="{0D108BD9-81ED-4DB2-BD59-A6C34878D82A}">
                    <a16:rowId xmlns:a16="http://schemas.microsoft.com/office/drawing/2014/main" xmlns="" val="10003"/>
                  </a:ext>
                </a:extLst>
              </a:tr>
              <a:tr h="790222">
                <a:tc>
                  <a:txBody>
                    <a:bodyPr/>
                    <a:lstStyle/>
                    <a:p>
                      <a:r>
                        <a:rPr lang="ru-RU" sz="1400"/>
                        <a:t>Зеленый</a:t>
                      </a:r>
                    </a:p>
                  </a:txBody>
                  <a:tcPr marL="28222" marR="28222" marT="14111" marB="14111" anchor="ctr">
                    <a:lnL>
                      <a:noFill/>
                    </a:lnL>
                    <a:lnR>
                      <a:noFill/>
                    </a:lnR>
                    <a:lnT>
                      <a:noFill/>
                    </a:lnT>
                    <a:lnB>
                      <a:noFill/>
                    </a:lnB>
                    <a:solidFill>
                      <a:srgbClr val="33CC33"/>
                    </a:solidFill>
                  </a:tcPr>
                </a:tc>
                <a:tc>
                  <a:txBody>
                    <a:bodyPr/>
                    <a:lstStyle/>
                    <a:p>
                      <a:pPr algn="ctr"/>
                      <a:r>
                        <a:rPr lang="ru-RU" sz="1400"/>
                        <a:t>18G (1,2 х 32-45 мм)</a:t>
                      </a:r>
                    </a:p>
                  </a:txBody>
                  <a:tcPr marL="28222" marR="28222" marT="14111" marB="14111" anchor="ctr">
                    <a:lnL>
                      <a:noFill/>
                    </a:lnL>
                    <a:lnR>
                      <a:noFill/>
                    </a:lnR>
                    <a:lnT>
                      <a:noFill/>
                    </a:lnT>
                    <a:lnB>
                      <a:noFill/>
                    </a:lnB>
                    <a:solidFill>
                      <a:srgbClr val="33CC33"/>
                    </a:solidFill>
                  </a:tcPr>
                </a:tc>
                <a:tc>
                  <a:txBody>
                    <a:bodyPr/>
                    <a:lstStyle/>
                    <a:p>
                      <a:pPr algn="ctr"/>
                      <a:r>
                        <a:rPr lang="ru-RU" sz="1400" dirty="0"/>
                        <a:t>80 мл/мин.</a:t>
                      </a:r>
                    </a:p>
                  </a:txBody>
                  <a:tcPr marL="28222" marR="28222" marT="14111" marB="14111" anchor="ctr">
                    <a:lnL>
                      <a:noFill/>
                    </a:lnL>
                    <a:lnR>
                      <a:noFill/>
                    </a:lnR>
                    <a:lnT>
                      <a:noFill/>
                    </a:lnT>
                    <a:lnB>
                      <a:noFill/>
                    </a:lnB>
                    <a:solidFill>
                      <a:srgbClr val="33CC33"/>
                    </a:solidFill>
                  </a:tcPr>
                </a:tc>
                <a:tc>
                  <a:txBody>
                    <a:bodyPr/>
                    <a:lstStyle/>
                    <a:p>
                      <a:r>
                        <a:rPr lang="ru-RU" sz="1400" dirty="0"/>
                        <a:t>Пациенты которым проводится переливание препаратов крови (эритроцитарной массы) в плановом порядке.</a:t>
                      </a:r>
                    </a:p>
                  </a:txBody>
                  <a:tcPr marL="28222" marR="28222" marT="14111" marB="14111" anchor="ctr">
                    <a:lnL>
                      <a:noFill/>
                    </a:lnL>
                    <a:lnR>
                      <a:noFill/>
                    </a:lnR>
                    <a:lnT>
                      <a:noFill/>
                    </a:lnT>
                    <a:lnB>
                      <a:noFill/>
                    </a:lnB>
                    <a:solidFill>
                      <a:srgbClr val="33CC33"/>
                    </a:solidFill>
                  </a:tcPr>
                </a:tc>
                <a:extLst>
                  <a:ext uri="{0D108BD9-81ED-4DB2-BD59-A6C34878D82A}">
                    <a16:rowId xmlns:a16="http://schemas.microsoft.com/office/drawing/2014/main" xmlns="" val="10004"/>
                  </a:ext>
                </a:extLst>
              </a:tr>
              <a:tr h="451556">
                <a:tc>
                  <a:txBody>
                    <a:bodyPr/>
                    <a:lstStyle/>
                    <a:p>
                      <a:r>
                        <a:rPr lang="ru-RU" sz="1400" dirty="0" err="1">
                          <a:solidFill>
                            <a:schemeClr val="tx1"/>
                          </a:solidFill>
                        </a:rPr>
                        <a:t>Розовый</a:t>
                      </a:r>
                      <a:endParaRPr lang="ru-RU" sz="1400" dirty="0">
                        <a:solidFill>
                          <a:schemeClr val="tx1"/>
                        </a:solidFill>
                      </a:endParaRPr>
                    </a:p>
                  </a:txBody>
                  <a:tcPr marL="28222" marR="28222" marT="14111" marB="14111" anchor="ctr">
                    <a:lnL>
                      <a:noFill/>
                    </a:lnL>
                    <a:lnR>
                      <a:noFill/>
                    </a:lnR>
                    <a:lnT>
                      <a:noFill/>
                    </a:lnT>
                    <a:lnB>
                      <a:noFill/>
                    </a:lnB>
                    <a:solidFill>
                      <a:srgbClr val="FF99FF"/>
                    </a:solidFill>
                  </a:tcPr>
                </a:tc>
                <a:tc>
                  <a:txBody>
                    <a:bodyPr/>
                    <a:lstStyle/>
                    <a:p>
                      <a:pPr algn="ctr"/>
                      <a:r>
                        <a:rPr lang="ru-RU" sz="1400" dirty="0">
                          <a:solidFill>
                            <a:schemeClr val="tx1"/>
                          </a:solidFill>
                        </a:rPr>
                        <a:t>20G (1,0 х 32 мм)</a:t>
                      </a:r>
                    </a:p>
                  </a:txBody>
                  <a:tcPr marL="28222" marR="28222" marT="14111" marB="14111" anchor="ctr">
                    <a:lnL>
                      <a:noFill/>
                    </a:lnL>
                    <a:lnR>
                      <a:noFill/>
                    </a:lnR>
                    <a:lnT>
                      <a:noFill/>
                    </a:lnT>
                    <a:lnB>
                      <a:noFill/>
                    </a:lnB>
                    <a:solidFill>
                      <a:srgbClr val="FF99FF"/>
                    </a:solidFill>
                  </a:tcPr>
                </a:tc>
                <a:tc>
                  <a:txBody>
                    <a:bodyPr/>
                    <a:lstStyle/>
                    <a:p>
                      <a:pPr algn="ctr"/>
                      <a:r>
                        <a:rPr lang="ru-RU" sz="1400" dirty="0">
                          <a:solidFill>
                            <a:schemeClr val="tx1"/>
                          </a:solidFill>
                        </a:rPr>
                        <a:t>54 мл/мин.</a:t>
                      </a:r>
                    </a:p>
                  </a:txBody>
                  <a:tcPr marL="28222" marR="28222" marT="14111" marB="14111" anchor="ctr">
                    <a:lnL>
                      <a:noFill/>
                    </a:lnL>
                    <a:lnR>
                      <a:noFill/>
                    </a:lnR>
                    <a:lnT>
                      <a:noFill/>
                    </a:lnT>
                    <a:lnB>
                      <a:noFill/>
                    </a:lnB>
                    <a:solidFill>
                      <a:srgbClr val="FF99FF"/>
                    </a:solidFill>
                  </a:tcPr>
                </a:tc>
                <a:tc>
                  <a:txBody>
                    <a:bodyPr/>
                    <a:lstStyle/>
                    <a:p>
                      <a:r>
                        <a:rPr lang="ru-RU" sz="1400" dirty="0">
                          <a:solidFill>
                            <a:schemeClr val="tx1"/>
                          </a:solidFill>
                        </a:rPr>
                        <a:t>Пациенты на длительной внутривенной терапии (от 2-3 литров в сутки).</a:t>
                      </a:r>
                    </a:p>
                  </a:txBody>
                  <a:tcPr marL="28222" marR="28222" marT="14111" marB="14111" anchor="ctr">
                    <a:lnL>
                      <a:noFill/>
                    </a:lnL>
                    <a:lnR>
                      <a:noFill/>
                    </a:lnR>
                    <a:lnT>
                      <a:noFill/>
                    </a:lnT>
                    <a:lnB>
                      <a:noFill/>
                    </a:lnB>
                    <a:solidFill>
                      <a:srgbClr val="FF99FF"/>
                    </a:solidFill>
                  </a:tcPr>
                </a:tc>
                <a:extLst>
                  <a:ext uri="{0D108BD9-81ED-4DB2-BD59-A6C34878D82A}">
                    <a16:rowId xmlns:a16="http://schemas.microsoft.com/office/drawing/2014/main" xmlns="" val="10005"/>
                  </a:ext>
                </a:extLst>
              </a:tr>
              <a:tr h="536222">
                <a:tc>
                  <a:txBody>
                    <a:bodyPr/>
                    <a:lstStyle/>
                    <a:p>
                      <a:r>
                        <a:rPr lang="ru-RU" sz="1400" dirty="0" err="1"/>
                        <a:t>Голубой</a:t>
                      </a:r>
                      <a:endParaRPr lang="ru-RU" sz="1400" dirty="0"/>
                    </a:p>
                  </a:txBody>
                  <a:tcPr marL="28222" marR="28222" marT="14111" marB="14111" anchor="ctr">
                    <a:lnL>
                      <a:noFill/>
                    </a:lnL>
                    <a:lnR>
                      <a:noFill/>
                    </a:lnR>
                    <a:lnT>
                      <a:noFill/>
                    </a:lnT>
                    <a:lnB>
                      <a:noFill/>
                    </a:lnB>
                    <a:solidFill>
                      <a:schemeClr val="tx2">
                        <a:lumMod val="60000"/>
                        <a:lumOff val="40000"/>
                      </a:schemeClr>
                    </a:solidFill>
                  </a:tcPr>
                </a:tc>
                <a:tc>
                  <a:txBody>
                    <a:bodyPr/>
                    <a:lstStyle/>
                    <a:p>
                      <a:pPr algn="ctr"/>
                      <a:r>
                        <a:rPr lang="ru-RU" sz="1400" dirty="0"/>
                        <a:t>22G (0,8 х 25 мм)</a:t>
                      </a:r>
                    </a:p>
                  </a:txBody>
                  <a:tcPr marL="28222" marR="28222" marT="14111" marB="14111" anchor="ctr">
                    <a:lnL>
                      <a:noFill/>
                    </a:lnL>
                    <a:lnR>
                      <a:noFill/>
                    </a:lnR>
                    <a:lnT>
                      <a:noFill/>
                    </a:lnT>
                    <a:lnB>
                      <a:noFill/>
                    </a:lnB>
                    <a:solidFill>
                      <a:schemeClr val="tx2">
                        <a:lumMod val="60000"/>
                        <a:lumOff val="40000"/>
                      </a:schemeClr>
                    </a:solidFill>
                  </a:tcPr>
                </a:tc>
                <a:tc>
                  <a:txBody>
                    <a:bodyPr/>
                    <a:lstStyle/>
                    <a:p>
                      <a:pPr algn="ctr"/>
                      <a:r>
                        <a:rPr lang="ru-RU" sz="1400" dirty="0"/>
                        <a:t>31 мл/мин.</a:t>
                      </a:r>
                    </a:p>
                  </a:txBody>
                  <a:tcPr marL="28222" marR="28222" marT="14111" marB="14111" anchor="ctr">
                    <a:lnL>
                      <a:noFill/>
                    </a:lnL>
                    <a:lnR>
                      <a:noFill/>
                    </a:lnR>
                    <a:lnT>
                      <a:noFill/>
                    </a:lnT>
                    <a:lnB>
                      <a:noFill/>
                    </a:lnB>
                    <a:solidFill>
                      <a:schemeClr val="tx2">
                        <a:lumMod val="60000"/>
                        <a:lumOff val="40000"/>
                      </a:schemeClr>
                    </a:solidFill>
                  </a:tcPr>
                </a:tc>
                <a:tc>
                  <a:txBody>
                    <a:bodyPr/>
                    <a:lstStyle/>
                    <a:p>
                      <a:r>
                        <a:rPr lang="ru-RU" sz="1400" dirty="0"/>
                        <a:t>Пациенты на длительной внутривенной терапии, педиатрия, онкология.</a:t>
                      </a:r>
                    </a:p>
                  </a:txBody>
                  <a:tcPr marL="28222" marR="28222" marT="14111" marB="14111" anchor="ctr">
                    <a:lnL>
                      <a:noFill/>
                    </a:lnL>
                    <a:lnR>
                      <a:noFill/>
                    </a:lnR>
                    <a:lnT>
                      <a:noFill/>
                    </a:lnT>
                    <a:lnB>
                      <a:noFill/>
                    </a:lnB>
                    <a:solidFill>
                      <a:schemeClr val="tx2">
                        <a:lumMod val="60000"/>
                        <a:lumOff val="40000"/>
                      </a:schemeClr>
                    </a:solidFill>
                  </a:tcPr>
                </a:tc>
                <a:extLst>
                  <a:ext uri="{0D108BD9-81ED-4DB2-BD59-A6C34878D82A}">
                    <a16:rowId xmlns:a16="http://schemas.microsoft.com/office/drawing/2014/main" xmlns="" val="10006"/>
                  </a:ext>
                </a:extLst>
              </a:tr>
              <a:tr h="366889">
                <a:tc>
                  <a:txBody>
                    <a:bodyPr/>
                    <a:lstStyle/>
                    <a:p>
                      <a:r>
                        <a:rPr lang="ru-RU" sz="1400"/>
                        <a:t>Желтый</a:t>
                      </a:r>
                    </a:p>
                  </a:txBody>
                  <a:tcPr marL="28222" marR="28222" marT="14111" marB="14111" anchor="ctr">
                    <a:lnL>
                      <a:noFill/>
                    </a:lnL>
                    <a:lnR>
                      <a:noFill/>
                    </a:lnR>
                    <a:lnT>
                      <a:noFill/>
                    </a:lnT>
                    <a:lnB>
                      <a:noFill/>
                    </a:lnB>
                    <a:solidFill>
                      <a:srgbClr val="FFFF66"/>
                    </a:solidFill>
                  </a:tcPr>
                </a:tc>
                <a:tc>
                  <a:txBody>
                    <a:bodyPr/>
                    <a:lstStyle/>
                    <a:p>
                      <a:pPr algn="ctr"/>
                      <a:r>
                        <a:rPr lang="ru-RU" sz="1400"/>
                        <a:t>24G (0,7 х 19 мм)</a:t>
                      </a:r>
                    </a:p>
                  </a:txBody>
                  <a:tcPr marL="28222" marR="28222" marT="14111" marB="14111" anchor="ctr">
                    <a:lnL>
                      <a:noFill/>
                    </a:lnL>
                    <a:lnR>
                      <a:noFill/>
                    </a:lnR>
                    <a:lnT>
                      <a:noFill/>
                    </a:lnT>
                    <a:lnB>
                      <a:noFill/>
                    </a:lnB>
                    <a:solidFill>
                      <a:srgbClr val="FFFF66"/>
                    </a:solidFill>
                  </a:tcPr>
                </a:tc>
                <a:tc>
                  <a:txBody>
                    <a:bodyPr/>
                    <a:lstStyle/>
                    <a:p>
                      <a:pPr algn="ctr"/>
                      <a:r>
                        <a:rPr lang="ru-RU" sz="1400"/>
                        <a:t>13 мл/мин.</a:t>
                      </a:r>
                    </a:p>
                  </a:txBody>
                  <a:tcPr marL="28222" marR="28222" marT="14111" marB="14111" anchor="ctr">
                    <a:lnL>
                      <a:noFill/>
                    </a:lnL>
                    <a:lnR>
                      <a:noFill/>
                    </a:lnR>
                    <a:lnT>
                      <a:noFill/>
                    </a:lnT>
                    <a:lnB>
                      <a:noFill/>
                    </a:lnB>
                    <a:solidFill>
                      <a:srgbClr val="FFFF66"/>
                    </a:solidFill>
                  </a:tcPr>
                </a:tc>
                <a:tc>
                  <a:txBody>
                    <a:bodyPr/>
                    <a:lstStyle/>
                    <a:p>
                      <a:r>
                        <a:rPr lang="ru-RU" sz="1400" dirty="0"/>
                        <a:t>Онкология, педиатрия, тонкие </a:t>
                      </a:r>
                      <a:r>
                        <a:rPr lang="ru-RU" sz="1400" dirty="0" err="1"/>
                        <a:t>склерозированные</a:t>
                      </a:r>
                      <a:r>
                        <a:rPr lang="ru-RU" sz="1400" dirty="0"/>
                        <a:t> вены.</a:t>
                      </a:r>
                    </a:p>
                  </a:txBody>
                  <a:tcPr marL="28222" marR="28222" marT="14111" marB="14111" anchor="ctr">
                    <a:lnL>
                      <a:noFill/>
                    </a:lnL>
                    <a:lnR>
                      <a:noFill/>
                    </a:lnR>
                    <a:lnT>
                      <a:noFill/>
                    </a:lnT>
                    <a:lnB>
                      <a:noFill/>
                    </a:lnB>
                    <a:solidFill>
                      <a:srgbClr val="FFFF66"/>
                    </a:solidFill>
                  </a:tcPr>
                </a:tc>
                <a:extLst>
                  <a:ext uri="{0D108BD9-81ED-4DB2-BD59-A6C34878D82A}">
                    <a16:rowId xmlns:a16="http://schemas.microsoft.com/office/drawing/2014/main" xmlns="" val="10007"/>
                  </a:ext>
                </a:extLst>
              </a:tr>
              <a:tr h="366889">
                <a:tc>
                  <a:txBody>
                    <a:bodyPr/>
                    <a:lstStyle/>
                    <a:p>
                      <a:r>
                        <a:rPr lang="ru-RU" sz="1400" dirty="0"/>
                        <a:t>Фиолетовый</a:t>
                      </a:r>
                    </a:p>
                  </a:txBody>
                  <a:tcPr marL="28222" marR="28222" marT="14111" marB="14111" anchor="ctr">
                    <a:lnL>
                      <a:noFill/>
                    </a:lnL>
                    <a:lnR>
                      <a:noFill/>
                    </a:lnR>
                    <a:lnT>
                      <a:noFill/>
                    </a:lnT>
                    <a:lnB>
                      <a:noFill/>
                    </a:lnB>
                    <a:solidFill>
                      <a:srgbClr val="9933FF"/>
                    </a:solidFill>
                  </a:tcPr>
                </a:tc>
                <a:tc>
                  <a:txBody>
                    <a:bodyPr/>
                    <a:lstStyle/>
                    <a:p>
                      <a:pPr algn="ctr"/>
                      <a:r>
                        <a:rPr lang="ru-RU" sz="1400" dirty="0"/>
                        <a:t>26G (0,6 х 19 мм)</a:t>
                      </a:r>
                    </a:p>
                  </a:txBody>
                  <a:tcPr marL="28222" marR="28222" marT="14111" marB="14111" anchor="ctr">
                    <a:lnL>
                      <a:noFill/>
                    </a:lnL>
                    <a:lnR>
                      <a:noFill/>
                    </a:lnR>
                    <a:lnT>
                      <a:noFill/>
                    </a:lnT>
                    <a:lnB>
                      <a:noFill/>
                    </a:lnB>
                    <a:solidFill>
                      <a:srgbClr val="9933FF"/>
                    </a:solidFill>
                  </a:tcPr>
                </a:tc>
                <a:tc>
                  <a:txBody>
                    <a:bodyPr/>
                    <a:lstStyle/>
                    <a:p>
                      <a:pPr algn="ctr"/>
                      <a:r>
                        <a:rPr lang="ru-RU" sz="1400" dirty="0"/>
                        <a:t>12 мл/мин.</a:t>
                      </a:r>
                    </a:p>
                  </a:txBody>
                  <a:tcPr marL="28222" marR="28222" marT="14111" marB="14111" anchor="ctr">
                    <a:lnL>
                      <a:noFill/>
                    </a:lnL>
                    <a:lnR>
                      <a:noFill/>
                    </a:lnR>
                    <a:lnT>
                      <a:noFill/>
                    </a:lnT>
                    <a:lnB>
                      <a:noFill/>
                    </a:lnB>
                    <a:solidFill>
                      <a:srgbClr val="9933FF"/>
                    </a:solidFill>
                  </a:tcPr>
                </a:tc>
                <a:tc>
                  <a:txBody>
                    <a:bodyPr/>
                    <a:lstStyle/>
                    <a:p>
                      <a:r>
                        <a:rPr lang="ru-RU" sz="1400" dirty="0"/>
                        <a:t>Онкология, педиатрия, тонкие </a:t>
                      </a:r>
                      <a:r>
                        <a:rPr lang="ru-RU" sz="1400" dirty="0" err="1"/>
                        <a:t>склерозированные</a:t>
                      </a:r>
                      <a:r>
                        <a:rPr lang="ru-RU" sz="1400" dirty="0"/>
                        <a:t> вены.</a:t>
                      </a:r>
                    </a:p>
                  </a:txBody>
                  <a:tcPr marL="28222" marR="28222" marT="14111" marB="14111" anchor="ctr">
                    <a:lnL>
                      <a:noFill/>
                    </a:lnL>
                    <a:lnR>
                      <a:noFill/>
                    </a:lnR>
                    <a:lnT>
                      <a:noFill/>
                    </a:lnT>
                    <a:lnB>
                      <a:noFill/>
                    </a:lnB>
                    <a:solidFill>
                      <a:srgbClr val="9933FF"/>
                    </a:solidFill>
                  </a:tcPr>
                </a:tc>
                <a:extLst>
                  <a:ext uri="{0D108BD9-81ED-4DB2-BD59-A6C34878D82A}">
                    <a16:rowId xmlns:a16="http://schemas.microsoft.com/office/drawing/2014/main" xmlns="" val="10008"/>
                  </a:ext>
                </a:extLst>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1261</TotalTime>
  <Words>4434</Words>
  <Application>Microsoft Office PowerPoint</Application>
  <PresentationFormat>Экран (4:3)</PresentationFormat>
  <Paragraphs>559</Paragraphs>
  <Slides>79</Slides>
  <Notes>44</Notes>
  <HiddenSlides>0</HiddenSlides>
  <MMClips>0</MMClips>
  <ScaleCrop>false</ScaleCrop>
  <HeadingPairs>
    <vt:vector size="4" baseType="variant">
      <vt:variant>
        <vt:lpstr>Тема</vt:lpstr>
      </vt:variant>
      <vt:variant>
        <vt:i4>1</vt:i4>
      </vt:variant>
      <vt:variant>
        <vt:lpstr>Заголовки слайдов</vt:lpstr>
      </vt:variant>
      <vt:variant>
        <vt:i4>79</vt:i4>
      </vt:variant>
    </vt:vector>
  </HeadingPairs>
  <TitlesOfParts>
    <vt:vector size="80" baseType="lpstr">
      <vt:lpstr>Тема Office</vt:lpstr>
      <vt:lpstr>Слайд 1</vt:lpstr>
      <vt:lpstr>Слайд 2</vt:lpstr>
      <vt:lpstr>Слайд 3</vt:lpstr>
      <vt:lpstr>Слайд 4</vt:lpstr>
      <vt:lpstr>Типы периферических катетеров</vt:lpstr>
      <vt:lpstr>Типы периферических катетеров</vt:lpstr>
      <vt:lpstr>Периферический катетер с портом</vt:lpstr>
      <vt:lpstr>Современные материалы катетеров</vt:lpstr>
      <vt:lpstr>Размеры периферических катетеров</vt:lpstr>
      <vt:lpstr>Типы центральных катетеров</vt:lpstr>
      <vt:lpstr>Показания ЦВК</vt:lpstr>
      <vt:lpstr>Выбор типа катетера </vt:lpstr>
      <vt:lpstr>Противопоказания ПВК</vt:lpstr>
      <vt:lpstr>Критерии выбора периферической вены </vt:lpstr>
      <vt:lpstr>Нежелательно катетеризировать  </vt:lpstr>
      <vt:lpstr>Слайд 16</vt:lpstr>
      <vt:lpstr>Слайд 17</vt:lpstr>
      <vt:lpstr>Условия для манипуляции</vt:lpstr>
      <vt:lpstr>Подготовка области венепункции</vt:lpstr>
      <vt:lpstr>Подготовка стандартного набора</vt:lpstr>
      <vt:lpstr>Подготовка стандартного набора</vt:lpstr>
      <vt:lpstr>Стерильная укладка</vt:lpstr>
      <vt:lpstr>Антисептика</vt:lpstr>
      <vt:lpstr>Основные нарушения антисептики</vt:lpstr>
      <vt:lpstr>Жгут</vt:lpstr>
      <vt:lpstr>Этапы катетеризации</vt:lpstr>
      <vt:lpstr>Гигиена рук</vt:lpstr>
      <vt:lpstr>Гигиена рук</vt:lpstr>
      <vt:lpstr>Слайд 29</vt:lpstr>
      <vt:lpstr>Пункция </vt:lpstr>
      <vt:lpstr>Катетеризация</vt:lpstr>
      <vt:lpstr>Трудности пункции и катетеризации</vt:lpstr>
      <vt:lpstr>Продолжение…</vt:lpstr>
      <vt:lpstr>Фиксация катетера </vt:lpstr>
      <vt:lpstr>Новое в защите…</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“ЧТО НЕ ЗАДОКУМЕНТИРОВАНО, ТО НЕ СДЕЛАНО” </vt:lpstr>
      <vt:lpstr>Слайд 49</vt:lpstr>
      <vt:lpstr>Слайд 50</vt:lpstr>
      <vt:lpstr>Слайд 51</vt:lpstr>
      <vt:lpstr>Промывание катетера</vt:lpstr>
      <vt:lpstr>Промывание катетера</vt:lpstr>
      <vt:lpstr>Катетеризация центральной  вены</vt:lpstr>
      <vt:lpstr>Стерильная укладка</vt:lpstr>
      <vt:lpstr>Обработка рук</vt:lpstr>
      <vt:lpstr>Подготовка ассистента</vt:lpstr>
      <vt:lpstr>Стерильные перчатки</vt:lpstr>
      <vt:lpstr>Этапы катетеризации</vt:lpstr>
      <vt:lpstr>Этапы катетеризации</vt:lpstr>
      <vt:lpstr>Этапы катетеризации</vt:lpstr>
      <vt:lpstr>Этапы катетеризации</vt:lpstr>
      <vt:lpstr>Этапы катетеризации</vt:lpstr>
      <vt:lpstr>Фиксация катетера</vt:lpstr>
      <vt:lpstr>Слайд 65</vt:lpstr>
      <vt:lpstr>Факторы, влияющие на частоту осложнений катетеризации </vt:lpstr>
      <vt:lpstr>ВБИ</vt:lpstr>
      <vt:lpstr>Пути распространения ВБИ</vt:lpstr>
      <vt:lpstr>Слайд 69</vt:lpstr>
      <vt:lpstr>Слайд 70</vt:lpstr>
      <vt:lpstr>Слайд 71</vt:lpstr>
      <vt:lpstr>Слайд 72</vt:lpstr>
      <vt:lpstr>Факторы риска инфицирования </vt:lpstr>
      <vt:lpstr>Предотвращение инфекционных осложнений </vt:lpstr>
      <vt:lpstr>Уход за местом установки ЦВК </vt:lpstr>
      <vt:lpstr>Уход за местом установки ЦВК </vt:lpstr>
      <vt:lpstr>Уход за местом установки ЦВК </vt:lpstr>
      <vt:lpstr>Уход за местом установки ЦВК </vt:lpstr>
      <vt:lpstr>Слайд 79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Олег</dc:creator>
  <cp:lastModifiedBy>Zhivotneva</cp:lastModifiedBy>
  <cp:revision>150</cp:revision>
  <dcterms:created xsi:type="dcterms:W3CDTF">2011-12-13T19:26:36Z</dcterms:created>
  <dcterms:modified xsi:type="dcterms:W3CDTF">2017-02-16T16:28:49Z</dcterms:modified>
</cp:coreProperties>
</file>