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5" r:id="rId7"/>
    <p:sldId id="264" r:id="rId8"/>
    <p:sldId id="266" r:id="rId9"/>
    <p:sldId id="262" r:id="rId10"/>
    <p:sldId id="263" r:id="rId11"/>
    <p:sldId id="267" r:id="rId12"/>
    <p:sldId id="268" r:id="rId13"/>
    <p:sldId id="280" r:id="rId14"/>
    <p:sldId id="281" r:id="rId15"/>
    <p:sldId id="269" r:id="rId16"/>
    <p:sldId id="270" r:id="rId17"/>
    <p:sldId id="272" r:id="rId18"/>
    <p:sldId id="273" r:id="rId19"/>
    <p:sldId id="274" r:id="rId20"/>
    <p:sldId id="271" r:id="rId21"/>
    <p:sldId id="282" r:id="rId22"/>
    <p:sldId id="283" r:id="rId23"/>
    <p:sldId id="275" r:id="rId24"/>
    <p:sldId id="284" r:id="rId25"/>
    <p:sldId id="276" r:id="rId26"/>
    <p:sldId id="277" r:id="rId27"/>
    <p:sldId id="278" r:id="rId28"/>
    <p:sldId id="27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58" autoAdjust="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7B796C-009B-4DD0-8B48-0C2A852286E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49D8F0-E497-4FC0-BD84-E683E83C28C9}">
      <dgm:prSet phldrT="[Текст]" custT="1"/>
      <dgm:spPr/>
      <dgm:t>
        <a:bodyPr/>
        <a:lstStyle/>
        <a:p>
          <a:r>
            <a:rPr lang="ru-RU" sz="2400" dirty="0" smtClean="0"/>
            <a:t>Предоставляет новые обучающие возможности – как на познавательном, так и на практическом уровне;</a:t>
          </a:r>
          <a:endParaRPr lang="ru-RU" sz="2400" dirty="0">
            <a:solidFill>
              <a:schemeClr val="tx1"/>
            </a:solidFill>
          </a:endParaRPr>
        </a:p>
      </dgm:t>
    </dgm:pt>
    <dgm:pt modelId="{D7CC121B-940A-4615-B583-50C41686F9E2}" type="parTrans" cxnId="{F18C428B-E9FA-4038-8D12-EFA9B63BC16C}">
      <dgm:prSet/>
      <dgm:spPr/>
      <dgm:t>
        <a:bodyPr/>
        <a:lstStyle/>
        <a:p>
          <a:endParaRPr lang="ru-RU"/>
        </a:p>
      </dgm:t>
    </dgm:pt>
    <dgm:pt modelId="{F79D6F0E-9268-453B-A975-47B618AD821C}" type="sibTrans" cxnId="{F18C428B-E9FA-4038-8D12-EFA9B63BC16C}">
      <dgm:prSet/>
      <dgm:spPr/>
      <dgm:t>
        <a:bodyPr/>
        <a:lstStyle/>
        <a:p>
          <a:endParaRPr lang="ru-RU"/>
        </a:p>
      </dgm:t>
    </dgm:pt>
    <dgm:pt modelId="{EBFFC746-B8DF-4086-BB2B-64348406C0AF}">
      <dgm:prSet phldrT="[Текст]" custT="1"/>
      <dgm:spPr/>
      <dgm:t>
        <a:bodyPr/>
        <a:lstStyle/>
        <a:p>
          <a:r>
            <a:rPr lang="ru-RU" sz="2400" dirty="0" smtClean="0"/>
            <a:t>Вселяет надежду на избавление от страданий;</a:t>
          </a:r>
          <a:endParaRPr lang="ru-RU" sz="2400" dirty="0">
            <a:solidFill>
              <a:schemeClr val="tx1"/>
            </a:solidFill>
          </a:endParaRPr>
        </a:p>
      </dgm:t>
    </dgm:pt>
    <dgm:pt modelId="{B8F5D3DE-B631-4ABD-8711-C977014C3C21}" type="parTrans" cxnId="{B60BC3A9-BD4C-4B96-B359-64CCBAC6992F}">
      <dgm:prSet/>
      <dgm:spPr/>
      <dgm:t>
        <a:bodyPr/>
        <a:lstStyle/>
        <a:p>
          <a:endParaRPr lang="ru-RU"/>
        </a:p>
      </dgm:t>
    </dgm:pt>
    <dgm:pt modelId="{AB9930B8-E7C1-4F5C-9EF4-781F4A612DFB}" type="sibTrans" cxnId="{B60BC3A9-BD4C-4B96-B359-64CCBAC6992F}">
      <dgm:prSet/>
      <dgm:spPr/>
      <dgm:t>
        <a:bodyPr/>
        <a:lstStyle/>
        <a:p>
          <a:endParaRPr lang="ru-RU"/>
        </a:p>
      </dgm:t>
    </dgm:pt>
    <dgm:pt modelId="{978D60D4-05FD-4DA6-9389-96C899482778}">
      <dgm:prSet phldrT="[Текст]" custT="1"/>
      <dgm:spPr/>
      <dgm:t>
        <a:bodyPr/>
        <a:lstStyle/>
        <a:p>
          <a:r>
            <a:rPr lang="ru-RU" sz="2400" dirty="0" smtClean="0"/>
            <a:t>Предоставляет опыт успешной деятельности;</a:t>
          </a:r>
          <a:endParaRPr lang="ru-RU" sz="2400" dirty="0">
            <a:solidFill>
              <a:schemeClr val="tx1"/>
            </a:solidFill>
          </a:endParaRPr>
        </a:p>
      </dgm:t>
    </dgm:pt>
    <dgm:pt modelId="{3682C57B-F92E-43BB-BD73-714217100612}" type="parTrans" cxnId="{9FAD1B1A-7320-4B6C-8DB7-A5B18D3CE72A}">
      <dgm:prSet/>
      <dgm:spPr/>
      <dgm:t>
        <a:bodyPr/>
        <a:lstStyle/>
        <a:p>
          <a:endParaRPr lang="ru-RU"/>
        </a:p>
      </dgm:t>
    </dgm:pt>
    <dgm:pt modelId="{572E4E39-9895-4584-B9BF-2A0784973F87}" type="sibTrans" cxnId="{9FAD1B1A-7320-4B6C-8DB7-A5B18D3CE72A}">
      <dgm:prSet/>
      <dgm:spPr/>
      <dgm:t>
        <a:bodyPr/>
        <a:lstStyle/>
        <a:p>
          <a:endParaRPr lang="ru-RU"/>
        </a:p>
      </dgm:t>
    </dgm:pt>
    <dgm:pt modelId="{4B99611E-93A5-41B6-A4BB-B15D08AE1764}">
      <dgm:prSet custT="1"/>
      <dgm:spPr/>
      <dgm:t>
        <a:bodyPr/>
        <a:lstStyle/>
        <a:p>
          <a:r>
            <a:rPr lang="ru-RU" sz="2400" dirty="0" smtClean="0"/>
            <a:t>Дает возможность преодолеть чувство отверженности;</a:t>
          </a:r>
          <a:endParaRPr lang="ru-RU" sz="2400" dirty="0">
            <a:solidFill>
              <a:schemeClr val="tx1"/>
            </a:solidFill>
          </a:endParaRPr>
        </a:p>
      </dgm:t>
    </dgm:pt>
    <dgm:pt modelId="{0C34B2CB-27C6-4C2B-B8A8-39B8078CFB37}" type="parTrans" cxnId="{ABD058A9-AF64-42CF-9B29-B73FB77CE6CB}">
      <dgm:prSet/>
      <dgm:spPr/>
      <dgm:t>
        <a:bodyPr/>
        <a:lstStyle/>
        <a:p>
          <a:endParaRPr lang="ru-RU"/>
        </a:p>
      </dgm:t>
    </dgm:pt>
    <dgm:pt modelId="{01333A6C-51B8-4DBF-907A-559995B42C3D}" type="sibTrans" cxnId="{ABD058A9-AF64-42CF-9B29-B73FB77CE6CB}">
      <dgm:prSet/>
      <dgm:spPr/>
      <dgm:t>
        <a:bodyPr/>
        <a:lstStyle/>
        <a:p>
          <a:endParaRPr lang="ru-RU"/>
        </a:p>
      </dgm:t>
    </dgm:pt>
    <dgm:pt modelId="{5FD49EA9-3845-4B9F-9B25-AE0FCCBA6964}">
      <dgm:prSet custT="1"/>
      <dgm:spPr/>
      <dgm:t>
        <a:bodyPr/>
        <a:lstStyle/>
        <a:p>
          <a:r>
            <a:rPr lang="ru-RU" sz="2400" dirty="0" smtClean="0"/>
            <a:t>Пробуждает яркие эмоции.</a:t>
          </a:r>
          <a:endParaRPr lang="ru-RU" sz="2400" dirty="0">
            <a:solidFill>
              <a:schemeClr val="tx1"/>
            </a:solidFill>
          </a:endParaRPr>
        </a:p>
      </dgm:t>
    </dgm:pt>
    <dgm:pt modelId="{799E2866-5183-4F1D-A59A-362B5BE1C80C}" type="parTrans" cxnId="{36BAA892-131A-4B26-8989-61B949998375}">
      <dgm:prSet/>
      <dgm:spPr/>
      <dgm:t>
        <a:bodyPr/>
        <a:lstStyle/>
        <a:p>
          <a:endParaRPr lang="ru-RU"/>
        </a:p>
      </dgm:t>
    </dgm:pt>
    <dgm:pt modelId="{3CBD9C4A-F008-4F92-91F6-4E393AACAF23}" type="sibTrans" cxnId="{36BAA892-131A-4B26-8989-61B949998375}">
      <dgm:prSet/>
      <dgm:spPr/>
      <dgm:t>
        <a:bodyPr/>
        <a:lstStyle/>
        <a:p>
          <a:endParaRPr lang="ru-RU"/>
        </a:p>
      </dgm:t>
    </dgm:pt>
    <dgm:pt modelId="{0428E342-F340-488A-9B2C-8011A6565E7C}" type="pres">
      <dgm:prSet presAssocID="{D67B796C-009B-4DD0-8B48-0C2A852286E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DA58ECC-58F3-48D7-BA3F-555D5F787B71}" type="pres">
      <dgm:prSet presAssocID="{D67B796C-009B-4DD0-8B48-0C2A852286EB}" presName="Name1" presStyleCnt="0"/>
      <dgm:spPr/>
    </dgm:pt>
    <dgm:pt modelId="{41F7AD9D-F4AE-4156-960F-3B2A82874885}" type="pres">
      <dgm:prSet presAssocID="{D67B796C-009B-4DD0-8B48-0C2A852286EB}" presName="cycle" presStyleCnt="0"/>
      <dgm:spPr/>
    </dgm:pt>
    <dgm:pt modelId="{60E7A724-8EE4-4BD0-BE41-125E7F7EC182}" type="pres">
      <dgm:prSet presAssocID="{D67B796C-009B-4DD0-8B48-0C2A852286EB}" presName="srcNode" presStyleLbl="node1" presStyleIdx="0" presStyleCnt="5"/>
      <dgm:spPr/>
    </dgm:pt>
    <dgm:pt modelId="{6CEA6A0A-CE53-4EA9-BFDE-7031C27C8DE7}" type="pres">
      <dgm:prSet presAssocID="{D67B796C-009B-4DD0-8B48-0C2A852286EB}" presName="conn" presStyleLbl="parChTrans1D2" presStyleIdx="0" presStyleCnt="1"/>
      <dgm:spPr/>
      <dgm:t>
        <a:bodyPr/>
        <a:lstStyle/>
        <a:p>
          <a:endParaRPr lang="ru-RU"/>
        </a:p>
      </dgm:t>
    </dgm:pt>
    <dgm:pt modelId="{50090D33-F1B1-4D24-82BD-A50AFCAB7CD7}" type="pres">
      <dgm:prSet presAssocID="{D67B796C-009B-4DD0-8B48-0C2A852286EB}" presName="extraNode" presStyleLbl="node1" presStyleIdx="0" presStyleCnt="5"/>
      <dgm:spPr/>
    </dgm:pt>
    <dgm:pt modelId="{1E82D6F8-B3C6-4184-9ACA-D7C17B2D8801}" type="pres">
      <dgm:prSet presAssocID="{D67B796C-009B-4DD0-8B48-0C2A852286EB}" presName="dstNode" presStyleLbl="node1" presStyleIdx="0" presStyleCnt="5"/>
      <dgm:spPr/>
    </dgm:pt>
    <dgm:pt modelId="{A90AC1A5-F4E9-4D99-9EDA-CC66D77D2B48}" type="pres">
      <dgm:prSet presAssocID="{EA49D8F0-E497-4FC0-BD84-E683E83C28C9}" presName="text_1" presStyleLbl="node1" presStyleIdx="0" presStyleCnt="5" custScaleY="1999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840C7-EA39-49D3-BE7C-801FF29B00CA}" type="pres">
      <dgm:prSet presAssocID="{EA49D8F0-E497-4FC0-BD84-E683E83C28C9}" presName="accent_1" presStyleCnt="0"/>
      <dgm:spPr/>
    </dgm:pt>
    <dgm:pt modelId="{37EFCAB6-2D61-4198-B5CA-2585CFFE033B}" type="pres">
      <dgm:prSet presAssocID="{EA49D8F0-E497-4FC0-BD84-E683E83C28C9}" presName="accentRepeatNode" presStyleLbl="solidFgAcc1" presStyleIdx="0" presStyleCnt="5"/>
      <dgm:spPr/>
    </dgm:pt>
    <dgm:pt modelId="{B9D45376-A21B-40EF-B5FE-99DFBF863AD8}" type="pres">
      <dgm:prSet presAssocID="{EBFFC746-B8DF-4086-BB2B-64348406C0AF}" presName="text_2" presStyleLbl="node1" presStyleIdx="1" presStyleCnt="5" custScaleY="1204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2862A-2033-445A-93BB-AD4ABDF24EF3}" type="pres">
      <dgm:prSet presAssocID="{EBFFC746-B8DF-4086-BB2B-64348406C0AF}" presName="accent_2" presStyleCnt="0"/>
      <dgm:spPr/>
    </dgm:pt>
    <dgm:pt modelId="{483DE47C-81F1-4094-A3FF-20BE67163A86}" type="pres">
      <dgm:prSet presAssocID="{EBFFC746-B8DF-4086-BB2B-64348406C0AF}" presName="accentRepeatNode" presStyleLbl="solidFgAcc1" presStyleIdx="1" presStyleCnt="5"/>
      <dgm:spPr/>
    </dgm:pt>
    <dgm:pt modelId="{43982868-105E-421B-BC59-851AD0F158BA}" type="pres">
      <dgm:prSet presAssocID="{978D60D4-05FD-4DA6-9389-96C899482778}" presName="text_3" presStyleLbl="node1" presStyleIdx="2" presStyleCnt="5" custScaleY="133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B34E20-2BC1-4C7C-828C-2AC3A52D7CA5}" type="pres">
      <dgm:prSet presAssocID="{978D60D4-05FD-4DA6-9389-96C899482778}" presName="accent_3" presStyleCnt="0"/>
      <dgm:spPr/>
    </dgm:pt>
    <dgm:pt modelId="{AC987897-A881-45FE-88A4-06A9AE3BB17C}" type="pres">
      <dgm:prSet presAssocID="{978D60D4-05FD-4DA6-9389-96C899482778}" presName="accentRepeatNode" presStyleLbl="solidFgAcc1" presStyleIdx="2" presStyleCnt="5"/>
      <dgm:spPr/>
    </dgm:pt>
    <dgm:pt modelId="{E99196F8-ADC0-45A1-9165-6E4366AEB171}" type="pres">
      <dgm:prSet presAssocID="{4B99611E-93A5-41B6-A4BB-B15D08AE1764}" presName="text_4" presStyleLbl="node1" presStyleIdx="3" presStyleCnt="5" custScaleY="1409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1E6C3E-2041-4F90-A189-E572B54FF9A8}" type="pres">
      <dgm:prSet presAssocID="{4B99611E-93A5-41B6-A4BB-B15D08AE1764}" presName="accent_4" presStyleCnt="0"/>
      <dgm:spPr/>
    </dgm:pt>
    <dgm:pt modelId="{256EC9E4-66FE-4854-843A-D2519B4B0207}" type="pres">
      <dgm:prSet presAssocID="{4B99611E-93A5-41B6-A4BB-B15D08AE1764}" presName="accentRepeatNode" presStyleLbl="solidFgAcc1" presStyleIdx="3" presStyleCnt="5"/>
      <dgm:spPr/>
    </dgm:pt>
    <dgm:pt modelId="{4D0B97D5-184C-4544-8261-1DB76C33290C}" type="pres">
      <dgm:prSet presAssocID="{5FD49EA9-3845-4B9F-9B25-AE0FCCBA6964}" presName="text_5" presStyleLbl="node1" presStyleIdx="4" presStyleCnt="5" custScaleY="139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FA8E8B-E5C7-48DB-B089-9452D5C61924}" type="pres">
      <dgm:prSet presAssocID="{5FD49EA9-3845-4B9F-9B25-AE0FCCBA6964}" presName="accent_5" presStyleCnt="0"/>
      <dgm:spPr/>
    </dgm:pt>
    <dgm:pt modelId="{A42002DB-A283-4A95-813A-7FBDD5F827A4}" type="pres">
      <dgm:prSet presAssocID="{5FD49EA9-3845-4B9F-9B25-AE0FCCBA6964}" presName="accentRepeatNode" presStyleLbl="solidFgAcc1" presStyleIdx="4" presStyleCnt="5"/>
      <dgm:spPr/>
    </dgm:pt>
  </dgm:ptLst>
  <dgm:cxnLst>
    <dgm:cxn modelId="{F18C428B-E9FA-4038-8D12-EFA9B63BC16C}" srcId="{D67B796C-009B-4DD0-8B48-0C2A852286EB}" destId="{EA49D8F0-E497-4FC0-BD84-E683E83C28C9}" srcOrd="0" destOrd="0" parTransId="{D7CC121B-940A-4615-B583-50C41686F9E2}" sibTransId="{F79D6F0E-9268-453B-A975-47B618AD821C}"/>
    <dgm:cxn modelId="{B0605165-7D90-4D15-81D1-7ED355748EF7}" type="presOf" srcId="{978D60D4-05FD-4DA6-9389-96C899482778}" destId="{43982868-105E-421B-BC59-851AD0F158BA}" srcOrd="0" destOrd="0" presId="urn:microsoft.com/office/officeart/2008/layout/VerticalCurvedList"/>
    <dgm:cxn modelId="{9FAD1B1A-7320-4B6C-8DB7-A5B18D3CE72A}" srcId="{D67B796C-009B-4DD0-8B48-0C2A852286EB}" destId="{978D60D4-05FD-4DA6-9389-96C899482778}" srcOrd="2" destOrd="0" parTransId="{3682C57B-F92E-43BB-BD73-714217100612}" sibTransId="{572E4E39-9895-4584-B9BF-2A0784973F87}"/>
    <dgm:cxn modelId="{36BAA892-131A-4B26-8989-61B949998375}" srcId="{D67B796C-009B-4DD0-8B48-0C2A852286EB}" destId="{5FD49EA9-3845-4B9F-9B25-AE0FCCBA6964}" srcOrd="4" destOrd="0" parTransId="{799E2866-5183-4F1D-A59A-362B5BE1C80C}" sibTransId="{3CBD9C4A-F008-4F92-91F6-4E393AACAF23}"/>
    <dgm:cxn modelId="{EDC8AD4A-45B9-4C1D-80BF-861467848F65}" type="presOf" srcId="{F79D6F0E-9268-453B-A975-47B618AD821C}" destId="{6CEA6A0A-CE53-4EA9-BFDE-7031C27C8DE7}" srcOrd="0" destOrd="0" presId="urn:microsoft.com/office/officeart/2008/layout/VerticalCurvedList"/>
    <dgm:cxn modelId="{C156E6D8-F455-4F65-8872-613236846F55}" type="presOf" srcId="{EBFFC746-B8DF-4086-BB2B-64348406C0AF}" destId="{B9D45376-A21B-40EF-B5FE-99DFBF863AD8}" srcOrd="0" destOrd="0" presId="urn:microsoft.com/office/officeart/2008/layout/VerticalCurvedList"/>
    <dgm:cxn modelId="{B60BC3A9-BD4C-4B96-B359-64CCBAC6992F}" srcId="{D67B796C-009B-4DD0-8B48-0C2A852286EB}" destId="{EBFFC746-B8DF-4086-BB2B-64348406C0AF}" srcOrd="1" destOrd="0" parTransId="{B8F5D3DE-B631-4ABD-8711-C977014C3C21}" sibTransId="{AB9930B8-E7C1-4F5C-9EF4-781F4A612DFB}"/>
    <dgm:cxn modelId="{E51B4F80-C62A-4D3F-AF86-36C7E82F3D34}" type="presOf" srcId="{4B99611E-93A5-41B6-A4BB-B15D08AE1764}" destId="{E99196F8-ADC0-45A1-9165-6E4366AEB171}" srcOrd="0" destOrd="0" presId="urn:microsoft.com/office/officeart/2008/layout/VerticalCurvedList"/>
    <dgm:cxn modelId="{ABD058A9-AF64-42CF-9B29-B73FB77CE6CB}" srcId="{D67B796C-009B-4DD0-8B48-0C2A852286EB}" destId="{4B99611E-93A5-41B6-A4BB-B15D08AE1764}" srcOrd="3" destOrd="0" parTransId="{0C34B2CB-27C6-4C2B-B8A8-39B8078CFB37}" sibTransId="{01333A6C-51B8-4DBF-907A-559995B42C3D}"/>
    <dgm:cxn modelId="{164C5674-170E-4FDF-932D-2EBB1B965E86}" type="presOf" srcId="{5FD49EA9-3845-4B9F-9B25-AE0FCCBA6964}" destId="{4D0B97D5-184C-4544-8261-1DB76C33290C}" srcOrd="0" destOrd="0" presId="urn:microsoft.com/office/officeart/2008/layout/VerticalCurvedList"/>
    <dgm:cxn modelId="{33B5A585-B33F-4C8D-83CF-0FD46CAE0EC0}" type="presOf" srcId="{EA49D8F0-E497-4FC0-BD84-E683E83C28C9}" destId="{A90AC1A5-F4E9-4D99-9EDA-CC66D77D2B48}" srcOrd="0" destOrd="0" presId="urn:microsoft.com/office/officeart/2008/layout/VerticalCurvedList"/>
    <dgm:cxn modelId="{150B31CB-6EBE-4367-B0C6-B8FF5E121178}" type="presOf" srcId="{D67B796C-009B-4DD0-8B48-0C2A852286EB}" destId="{0428E342-F340-488A-9B2C-8011A6565E7C}" srcOrd="0" destOrd="0" presId="urn:microsoft.com/office/officeart/2008/layout/VerticalCurvedList"/>
    <dgm:cxn modelId="{B3E1A9BD-BE65-4E3F-BF07-40B47513DC95}" type="presParOf" srcId="{0428E342-F340-488A-9B2C-8011A6565E7C}" destId="{EDA58ECC-58F3-48D7-BA3F-555D5F787B71}" srcOrd="0" destOrd="0" presId="urn:microsoft.com/office/officeart/2008/layout/VerticalCurvedList"/>
    <dgm:cxn modelId="{8ED32D31-B647-47CA-A6AE-AF6E8ADF69FB}" type="presParOf" srcId="{EDA58ECC-58F3-48D7-BA3F-555D5F787B71}" destId="{41F7AD9D-F4AE-4156-960F-3B2A82874885}" srcOrd="0" destOrd="0" presId="urn:microsoft.com/office/officeart/2008/layout/VerticalCurvedList"/>
    <dgm:cxn modelId="{0BCE7D96-5F31-4C61-945E-12486E031349}" type="presParOf" srcId="{41F7AD9D-F4AE-4156-960F-3B2A82874885}" destId="{60E7A724-8EE4-4BD0-BE41-125E7F7EC182}" srcOrd="0" destOrd="0" presId="urn:microsoft.com/office/officeart/2008/layout/VerticalCurvedList"/>
    <dgm:cxn modelId="{993302BD-47F9-42D6-BB82-839A82735A0A}" type="presParOf" srcId="{41F7AD9D-F4AE-4156-960F-3B2A82874885}" destId="{6CEA6A0A-CE53-4EA9-BFDE-7031C27C8DE7}" srcOrd="1" destOrd="0" presId="urn:microsoft.com/office/officeart/2008/layout/VerticalCurvedList"/>
    <dgm:cxn modelId="{A9BB6176-A49E-480D-8B06-0EDAF272CF94}" type="presParOf" srcId="{41F7AD9D-F4AE-4156-960F-3B2A82874885}" destId="{50090D33-F1B1-4D24-82BD-A50AFCAB7CD7}" srcOrd="2" destOrd="0" presId="urn:microsoft.com/office/officeart/2008/layout/VerticalCurvedList"/>
    <dgm:cxn modelId="{DE8F6704-7947-4D92-B32A-AD0D49E5F63B}" type="presParOf" srcId="{41F7AD9D-F4AE-4156-960F-3B2A82874885}" destId="{1E82D6F8-B3C6-4184-9ACA-D7C17B2D8801}" srcOrd="3" destOrd="0" presId="urn:microsoft.com/office/officeart/2008/layout/VerticalCurvedList"/>
    <dgm:cxn modelId="{77CF55D9-A5E4-4229-9638-F1526A23836D}" type="presParOf" srcId="{EDA58ECC-58F3-48D7-BA3F-555D5F787B71}" destId="{A90AC1A5-F4E9-4D99-9EDA-CC66D77D2B48}" srcOrd="1" destOrd="0" presId="urn:microsoft.com/office/officeart/2008/layout/VerticalCurvedList"/>
    <dgm:cxn modelId="{7D44B29E-3D5B-4443-933D-8F1EE576EB96}" type="presParOf" srcId="{EDA58ECC-58F3-48D7-BA3F-555D5F787B71}" destId="{7DE840C7-EA39-49D3-BE7C-801FF29B00CA}" srcOrd="2" destOrd="0" presId="urn:microsoft.com/office/officeart/2008/layout/VerticalCurvedList"/>
    <dgm:cxn modelId="{E2761D4D-F166-45FC-A4DF-44BECD23DD2B}" type="presParOf" srcId="{7DE840C7-EA39-49D3-BE7C-801FF29B00CA}" destId="{37EFCAB6-2D61-4198-B5CA-2585CFFE033B}" srcOrd="0" destOrd="0" presId="urn:microsoft.com/office/officeart/2008/layout/VerticalCurvedList"/>
    <dgm:cxn modelId="{E0F04BF4-62AD-466E-BA7E-DC218D3F70E8}" type="presParOf" srcId="{EDA58ECC-58F3-48D7-BA3F-555D5F787B71}" destId="{B9D45376-A21B-40EF-B5FE-99DFBF863AD8}" srcOrd="3" destOrd="0" presId="urn:microsoft.com/office/officeart/2008/layout/VerticalCurvedList"/>
    <dgm:cxn modelId="{1895DCB5-A227-4030-B9D1-3822B44C6C5B}" type="presParOf" srcId="{EDA58ECC-58F3-48D7-BA3F-555D5F787B71}" destId="{E6E2862A-2033-445A-93BB-AD4ABDF24EF3}" srcOrd="4" destOrd="0" presId="urn:microsoft.com/office/officeart/2008/layout/VerticalCurvedList"/>
    <dgm:cxn modelId="{92DA90B0-4956-44E2-81E0-B5D55733E39F}" type="presParOf" srcId="{E6E2862A-2033-445A-93BB-AD4ABDF24EF3}" destId="{483DE47C-81F1-4094-A3FF-20BE67163A86}" srcOrd="0" destOrd="0" presId="urn:microsoft.com/office/officeart/2008/layout/VerticalCurvedList"/>
    <dgm:cxn modelId="{81BD97D4-21EE-4545-9AE6-DD745D9A155A}" type="presParOf" srcId="{EDA58ECC-58F3-48D7-BA3F-555D5F787B71}" destId="{43982868-105E-421B-BC59-851AD0F158BA}" srcOrd="5" destOrd="0" presId="urn:microsoft.com/office/officeart/2008/layout/VerticalCurvedList"/>
    <dgm:cxn modelId="{10297C78-23C4-4635-B373-BB4E6D7BBCC2}" type="presParOf" srcId="{EDA58ECC-58F3-48D7-BA3F-555D5F787B71}" destId="{0EB34E20-2BC1-4C7C-828C-2AC3A52D7CA5}" srcOrd="6" destOrd="0" presId="urn:microsoft.com/office/officeart/2008/layout/VerticalCurvedList"/>
    <dgm:cxn modelId="{6D5F0846-A843-46F0-A5EA-888F7BCED1B2}" type="presParOf" srcId="{0EB34E20-2BC1-4C7C-828C-2AC3A52D7CA5}" destId="{AC987897-A881-45FE-88A4-06A9AE3BB17C}" srcOrd="0" destOrd="0" presId="urn:microsoft.com/office/officeart/2008/layout/VerticalCurvedList"/>
    <dgm:cxn modelId="{721B9242-D360-402C-A14B-A9BCE0F454AD}" type="presParOf" srcId="{EDA58ECC-58F3-48D7-BA3F-555D5F787B71}" destId="{E99196F8-ADC0-45A1-9165-6E4366AEB171}" srcOrd="7" destOrd="0" presId="urn:microsoft.com/office/officeart/2008/layout/VerticalCurvedList"/>
    <dgm:cxn modelId="{58236F63-7B5A-4175-9D82-91C96AFBF2D3}" type="presParOf" srcId="{EDA58ECC-58F3-48D7-BA3F-555D5F787B71}" destId="{1C1E6C3E-2041-4F90-A189-E572B54FF9A8}" srcOrd="8" destOrd="0" presId="urn:microsoft.com/office/officeart/2008/layout/VerticalCurvedList"/>
    <dgm:cxn modelId="{B5C930F1-17D5-4A94-996B-40EDA0AC368B}" type="presParOf" srcId="{1C1E6C3E-2041-4F90-A189-E572B54FF9A8}" destId="{256EC9E4-66FE-4854-843A-D2519B4B0207}" srcOrd="0" destOrd="0" presId="urn:microsoft.com/office/officeart/2008/layout/VerticalCurvedList"/>
    <dgm:cxn modelId="{7130A455-C19E-48EC-9180-DBB596787BBA}" type="presParOf" srcId="{EDA58ECC-58F3-48D7-BA3F-555D5F787B71}" destId="{4D0B97D5-184C-4544-8261-1DB76C33290C}" srcOrd="9" destOrd="0" presId="urn:microsoft.com/office/officeart/2008/layout/VerticalCurvedList"/>
    <dgm:cxn modelId="{30D00B92-2574-4117-8420-ECCAE5B2041C}" type="presParOf" srcId="{EDA58ECC-58F3-48D7-BA3F-555D5F787B71}" destId="{12FA8E8B-E5C7-48DB-B089-9452D5C61924}" srcOrd="10" destOrd="0" presId="urn:microsoft.com/office/officeart/2008/layout/VerticalCurvedList"/>
    <dgm:cxn modelId="{08C8706D-C63A-413B-A76C-D0C682EBA965}" type="presParOf" srcId="{12FA8E8B-E5C7-48DB-B089-9452D5C61924}" destId="{A42002DB-A283-4A95-813A-7FBDD5F827A4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CEA6A0A-CE53-4EA9-BFDE-7031C27C8DE7}">
      <dsp:nvSpPr>
        <dsp:cNvPr id="0" name=""/>
        <dsp:cNvSpPr/>
      </dsp:nvSpPr>
      <dsp:spPr>
        <a:xfrm>
          <a:off x="-5411584" y="-778242"/>
          <a:ext cx="6443649" cy="6443649"/>
        </a:xfrm>
        <a:prstGeom prst="blockArc">
          <a:avLst>
            <a:gd name="adj1" fmla="val 18900000"/>
            <a:gd name="adj2" fmla="val 2700000"/>
            <a:gd name="adj3" fmla="val 33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0AC1A5-F4E9-4D99-9EDA-CC66D77D2B48}">
      <dsp:nvSpPr>
        <dsp:cNvPr id="0" name=""/>
        <dsp:cNvSpPr/>
      </dsp:nvSpPr>
      <dsp:spPr>
        <a:xfrm>
          <a:off x="451287" y="50408"/>
          <a:ext cx="7711717" cy="11965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504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Предоставляет новые обучающие возможности – как на познавательном, так и на практическом уровне;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451287" y="50408"/>
        <a:ext cx="7711717" cy="1196586"/>
      </dsp:txXfrm>
    </dsp:sp>
    <dsp:sp modelId="{37EFCAB6-2D61-4198-B5CA-2585CFFE033B}">
      <dsp:nvSpPr>
        <dsp:cNvPr id="0" name=""/>
        <dsp:cNvSpPr/>
      </dsp:nvSpPr>
      <dsp:spPr>
        <a:xfrm>
          <a:off x="77234" y="274648"/>
          <a:ext cx="748105" cy="7481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D45376-A21B-40EF-B5FE-99DFBF863AD8}">
      <dsp:nvSpPr>
        <dsp:cNvPr id="0" name=""/>
        <dsp:cNvSpPr/>
      </dsp:nvSpPr>
      <dsp:spPr>
        <a:xfrm>
          <a:off x="880143" y="1185626"/>
          <a:ext cx="7282860" cy="7210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504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Вселяет надежду на избавление от страданий;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880143" y="1185626"/>
        <a:ext cx="7282860" cy="721030"/>
      </dsp:txXfrm>
    </dsp:sp>
    <dsp:sp modelId="{483DE47C-81F1-4094-A3FF-20BE67163A86}">
      <dsp:nvSpPr>
        <dsp:cNvPr id="0" name=""/>
        <dsp:cNvSpPr/>
      </dsp:nvSpPr>
      <dsp:spPr>
        <a:xfrm>
          <a:off x="506091" y="1172088"/>
          <a:ext cx="748105" cy="7481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82868-105E-421B-BC59-851AD0F158BA}">
      <dsp:nvSpPr>
        <dsp:cNvPr id="0" name=""/>
        <dsp:cNvSpPr/>
      </dsp:nvSpPr>
      <dsp:spPr>
        <a:xfrm>
          <a:off x="1011768" y="2044155"/>
          <a:ext cx="7151236" cy="7988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504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Предоставляет опыт успешной деятельности;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1011768" y="2044155"/>
        <a:ext cx="7151236" cy="798851"/>
      </dsp:txXfrm>
    </dsp:sp>
    <dsp:sp modelId="{AC987897-A881-45FE-88A4-06A9AE3BB17C}">
      <dsp:nvSpPr>
        <dsp:cNvPr id="0" name=""/>
        <dsp:cNvSpPr/>
      </dsp:nvSpPr>
      <dsp:spPr>
        <a:xfrm>
          <a:off x="637715" y="2069528"/>
          <a:ext cx="748105" cy="7481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9196F8-ADC0-45A1-9165-6E4366AEB171}">
      <dsp:nvSpPr>
        <dsp:cNvPr id="0" name=""/>
        <dsp:cNvSpPr/>
      </dsp:nvSpPr>
      <dsp:spPr>
        <a:xfrm>
          <a:off x="880143" y="2919140"/>
          <a:ext cx="7282860" cy="8437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504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Дает возможность преодолеть чувство отверженности;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880143" y="2919140"/>
        <a:ext cx="7282860" cy="843761"/>
      </dsp:txXfrm>
    </dsp:sp>
    <dsp:sp modelId="{256EC9E4-66FE-4854-843A-D2519B4B0207}">
      <dsp:nvSpPr>
        <dsp:cNvPr id="0" name=""/>
        <dsp:cNvSpPr/>
      </dsp:nvSpPr>
      <dsp:spPr>
        <a:xfrm>
          <a:off x="506091" y="2966968"/>
          <a:ext cx="748105" cy="7481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0B97D5-184C-4544-8261-1DB76C33290C}">
      <dsp:nvSpPr>
        <dsp:cNvPr id="0" name=""/>
        <dsp:cNvSpPr/>
      </dsp:nvSpPr>
      <dsp:spPr>
        <a:xfrm>
          <a:off x="451287" y="3820273"/>
          <a:ext cx="7711717" cy="8363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504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Пробуждает яркие эмоции.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451287" y="3820273"/>
        <a:ext cx="7711717" cy="836376"/>
      </dsp:txXfrm>
    </dsp:sp>
    <dsp:sp modelId="{A42002DB-A283-4A95-813A-7FBDD5F827A4}">
      <dsp:nvSpPr>
        <dsp:cNvPr id="0" name=""/>
        <dsp:cNvSpPr/>
      </dsp:nvSpPr>
      <dsp:spPr>
        <a:xfrm>
          <a:off x="77234" y="3864408"/>
          <a:ext cx="748105" cy="7481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85639-11F0-4F3A-ACE8-DAA7C0ADA0EA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696B5-ED5F-4010-A3E1-C986BA9409D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Здравствуйте уважаемые коллеги! В</a:t>
            </a:r>
            <a:r>
              <a:rPr lang="ru-RU" baseline="0" dirty="0" smtClean="0"/>
              <a:t> своей презентации хочу поделиться с Вами нашим опытом применения методов </a:t>
            </a:r>
            <a:r>
              <a:rPr lang="ru-RU" baseline="0" dirty="0" err="1" smtClean="0"/>
              <a:t>АРТ-терапии</a:t>
            </a:r>
            <a:r>
              <a:rPr lang="ru-RU" baseline="0" dirty="0" smtClean="0"/>
              <a:t> в </a:t>
            </a:r>
            <a:r>
              <a:rPr lang="ru-RU" baseline="0" dirty="0" err="1" smtClean="0"/>
              <a:t>геронтопсихиатрии</a:t>
            </a:r>
            <a:r>
              <a:rPr lang="ru-RU" baseline="0" dirty="0" smtClean="0"/>
              <a:t> медицинскими сестрами Психиатрической клинической больницы №1 ИМ. Н.А.Алексеева.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696B5-ED5F-4010-A3E1-C986BA9409D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Наш опыт применения АТ показывает значимость для пациентов такого рода вмешательств, а также их достаточную эффективность. Пожилые пациенты особенно ценят внимание к ним, возможность быть и делать что-либо вместе с другими людьми, быть членами группы, быть принимаемыми, т.к. многие из них живут в ситуации социальной изоляции, одиночества.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696B5-ED5F-4010-A3E1-C986BA9409D6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того чтобы помочь пожилому человеку справиться с наступающими изменениями, «возрастными стереотипами», царящими в современном обществе, работниками больницы проводится активная реабилитационная  работа с пациентами пожилого возраста.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696B5-ED5F-4010-A3E1-C986BA9409D6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Реабилитационная работа проводится в отделениях средним медицинским персоналом в тесном сотрудничестве с психологической службой и специалистами по социальной работе.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подразделениях больницы организованы различные кружки творческой активности, которые регулярно и очень охотно посещают наши пациенты.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Цель: выявить адаптационные возможности и отношение к выздоровлению, к помощи, к позитивному будущему.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Задачи: 1. Снижение психофизической напряженности.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2. Отвлечение от болезненных мыслей и чувств, актуализация положительных эмоций.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3. Формирование позитивного образа прошлого, настоящего и будущего.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4. Успокоение, расслабление, энергетическая «подзарядка».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696B5-ED5F-4010-A3E1-C986BA9409D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МЕТОДЫ: 1.Рисование красками, карандашами, фломастерами, мелками по батику, холсту, бумаге. </a:t>
            </a:r>
            <a:endParaRPr lang="ru-RU" b="1" dirty="0" smtClean="0"/>
          </a:p>
          <a:p>
            <a:r>
              <a:rPr lang="ru-RU" dirty="0" smtClean="0"/>
              <a:t>              2. Лепка из пластилина, глины. </a:t>
            </a:r>
            <a:endParaRPr lang="ru-RU" b="1" dirty="0" smtClean="0"/>
          </a:p>
          <a:p>
            <a:r>
              <a:rPr lang="ru-RU" dirty="0" smtClean="0"/>
              <a:t>              3. Лоскутное шитье из ткани, атласных лент. </a:t>
            </a:r>
            <a:endParaRPr lang="ru-RU" b="1" dirty="0" smtClean="0"/>
          </a:p>
          <a:p>
            <a:r>
              <a:rPr lang="ru-RU" dirty="0" smtClean="0"/>
              <a:t>              4. </a:t>
            </a:r>
            <a:r>
              <a:rPr lang="ru-RU" dirty="0" err="1" smtClean="0"/>
              <a:t>Квиллинг</a:t>
            </a:r>
            <a:r>
              <a:rPr lang="ru-RU" dirty="0" smtClean="0"/>
              <a:t> – создание объемных композиций из скрученных бумажных полос. </a:t>
            </a:r>
            <a:endParaRPr lang="ru-RU" b="1" dirty="0" smtClean="0"/>
          </a:p>
          <a:p>
            <a:r>
              <a:rPr lang="ru-RU" dirty="0" smtClean="0"/>
              <a:t>             5. Музыкотерапия – организация занятий по типу музыкального салона.</a:t>
            </a:r>
            <a:endParaRPr lang="ru-RU" b="1" dirty="0" smtClean="0"/>
          </a:p>
          <a:p>
            <a:r>
              <a:rPr lang="ru-RU" dirty="0" smtClean="0"/>
              <a:t>             6.  Беседа – теплые и дружественные воспоминания о положительных событиях прошлого и настоящего.</a:t>
            </a:r>
            <a:endParaRPr lang="ru-RU" b="1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696B5-ED5F-4010-A3E1-C986BA9409D6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процессе реабилитационной работы у 100% пациентов была отмечена положительная динамика. Выровнялось эмоциональное состояние, снизилась интенсивность тревоги, повысился общий фон настроения. Легче проходила адаптация к условиям стационара, заметно улучшалась координация. У 80 % пациентов отмечалось восстановление элементарных моторных актов.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696B5-ED5F-4010-A3E1-C986BA9409D6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Учитывая ограниченные физические возможности и характер психических расстройств наших пациентов (преимущественно с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интеллектуально-мнестическим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снижением), применение АТ представляется наиболее приемлемым, поскольку этот вид работы не только не несет серьезных ограничений и противопоказаний, но и обладает множеством видов техник и вариациями их применения. Это позволяет охватить почти весь круг пациентов, решая терапевтические задачи в зависимости от стадии реабилитационного процесса. 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696B5-ED5F-4010-A3E1-C986BA9409D6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 smtClean="0"/>
              <a:t>Общими усилиями мы можем и должны сделать все, чтобы люди не только жили дольше, но и так чтобы жизнь их была более качественной, разнообразной, полноценной и приносящей удовлетворение.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696B5-ED5F-4010-A3E1-C986BA9409D6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Гиппократ считал старость результатом утечки природного тепла и высыханием организма. Платон указывал, что на старение особенно влияет образ жизни в среднем возрасте. Сенека подчеркивал, что для стариков важно чувствовать себя полезными</a:t>
            </a:r>
            <a:r>
              <a:rPr lang="ru-RU" baseline="0" dirty="0" smtClean="0"/>
              <a:t> для общества, что жизнь человека оценивается тем, что он в нее вкладывает, а не ее продолжительностью. Цицерон мастерски защищает и восхваляет пожилой возраст, как наиболее ценный </a:t>
            </a:r>
            <a:r>
              <a:rPr lang="ru-RU" baseline="0" dirty="0" err="1" smtClean="0"/>
              <a:t>дл\</a:t>
            </a:r>
            <a:r>
              <a:rPr lang="ru-RU" baseline="0" dirty="0" smtClean="0"/>
              <a:t> человека и общества в целом.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696B5-ED5F-4010-A3E1-C986BA9409D6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Настоящая презентация,</a:t>
            </a:r>
            <a:r>
              <a:rPr lang="ru-RU" baseline="0" dirty="0" smtClean="0"/>
              <a:t> будучи посвящена сугубо профессиональному вопросу, рассматривается нами как своего рода приношение памяти основателю больницы, уместное еще и потому, что Н.А.Алексеев был активным участником художественной жизни Москвы. В частности, он был одним из директоров Московского отделения Русского музыкального общества, дружил с П.И.Чайковским и Н.Г.Рубинштейном, сотрудничал с братьями С.М. и П.М. Третьяковыми, находился в теплых родственных отношениях с К.С.Станиславским.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696B5-ED5F-4010-A3E1-C986BA9409D6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Арт-терапия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(АТ) – психотерапия посредством изобразительного творчества. При этом создаваемые творческие произведения являются скорее «побочным продуктом», чем целью этой деятельности. В </a:t>
            </a: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арт-терапии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нет задач обучения навыкам изобразительного искусства или создания высокохудожественного произведения – это процесс ради процесса, спонтанное самовыражение, ценное само по себе.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696B5-ED5F-4010-A3E1-C986BA9409D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1974г. психолог Джером Франк сформулировал пять основных эффектов любой успешной психотерапии, которая: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Предоставляет новые обучающие возможности – как на познавательном, так и практическом уровне;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Вселяет надежду на избавление от страданий;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Предоставляет опыт успешной деятельности;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Дает возможность преодолеть чувство отверженности;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Пробуждает яркие эмоции.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696B5-ED5F-4010-A3E1-C986BA9409D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Арт-терапия</a:t>
            </a: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вполне соответствует этим пяти условиям, давая надежду на лучшее и возможность научиться чему-то новому, почувствовать себя успешным и компетентным рядом с другими людьми, с которыми можно общаться вербально или  без слов, с возможностью ближе прикоснуться к своим чувствам и переживаниям.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696B5-ED5F-4010-A3E1-C986BA9409D6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Иногда АТ ошибочно рассматривается, как что-то несерьезное и не важное, или исключительно, как вариант занятости пациентов, с недооценкой ценности этого процесса. 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696B5-ED5F-4010-A3E1-C986BA9409D6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 сожалению, применение методов психологической помощи и психотерапии в отношении людей пожилого и старческого возраста сильно ограничено, что связано с особенностями их состояния: наличием многочисленных органических нарушений, частым когнитивным снижением, расстройствами личности и поведения.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696B5-ED5F-4010-A3E1-C986BA9409D6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 не менее, в последнее время активно развивается модель паллиативного ухода, смещающая акцент с собственного излечения от болезни на возможности помощи больному человеку, связанные с улучшением качества его жизни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696B5-ED5F-4010-A3E1-C986BA9409D6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2437E-3CCB-4508-833D-4638F9D0C2D9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52FC-FA73-4E46-A48D-429BA1C98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2437E-3CCB-4508-833D-4638F9D0C2D9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52FC-FA73-4E46-A48D-429BA1C98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2437E-3CCB-4508-833D-4638F9D0C2D9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52FC-FA73-4E46-A48D-429BA1C98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2437E-3CCB-4508-833D-4638F9D0C2D9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52FC-FA73-4E46-A48D-429BA1C98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2437E-3CCB-4508-833D-4638F9D0C2D9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52FC-FA73-4E46-A48D-429BA1C98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2437E-3CCB-4508-833D-4638F9D0C2D9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52FC-FA73-4E46-A48D-429BA1C98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2437E-3CCB-4508-833D-4638F9D0C2D9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52FC-FA73-4E46-A48D-429BA1C98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2437E-3CCB-4508-833D-4638F9D0C2D9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52FC-FA73-4E46-A48D-429BA1C98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2437E-3CCB-4508-833D-4638F9D0C2D9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52FC-FA73-4E46-A48D-429BA1C98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2437E-3CCB-4508-833D-4638F9D0C2D9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B52FC-FA73-4E46-A48D-429BA1C989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2437E-3CCB-4508-833D-4638F9D0C2D9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75B52FC-FA73-4E46-A48D-429BA1C989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742437E-3CCB-4508-833D-4638F9D0C2D9}" type="datetimeFigureOut">
              <a:rPr lang="ru-RU" smtClean="0"/>
              <a:pPr/>
              <a:t>17.11.2015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75B52FC-FA73-4E46-A48D-429BA1C989C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kb1-pc036\Desktop\&#1054;&#1042;\Desktop\&#1055;&#1056;&#1045;&#1047;&#1045;&#1053;&#1058;&#1040;&#1062;&#1048;&#1071;%20&#1087;&#1086;%20&#1055;&#1050;&#1041;%20&#8470;1\&#1060;&#1080;&#1083;&#1100;&#1084;-&#1087;&#1088;&#1077;&#1079;&#1077;&#1085;&#1090;&#1072;&#1094;&#1080;&#1103;%2027%20&#1086;&#1090;&#1076;..mov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www.golos.com.ua/userfiles/image_new/2011/10/051011/hosp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407" y="16380"/>
            <a:ext cx="9164813" cy="687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57522" y="3071810"/>
            <a:ext cx="5786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Применение методов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</a:rPr>
              <a:t>АРТ-терапии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в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</a:rPr>
              <a:t>геронтопсихиатрии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медицинскими сестрами ГБУЗ ПКБ №1 им. Н.А.Алексеева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Человек живет дольше , когда его любят</a:t>
            </a:r>
            <a:endParaRPr lang="ru-RU" dirty="0"/>
          </a:p>
        </p:txBody>
      </p:sp>
      <p:pic>
        <p:nvPicPr>
          <p:cNvPr id="8194" name="Picture 2" descr="C:\Users\Олеся Владимировна\Desktop\Фото и видео для 120 летия больницы\ФОТО\половина  больничного буклета\DSC_00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3470" y="1935163"/>
            <a:ext cx="6557060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 descr="C:\Users\Олеся Владимировна\Desktop\Фото и видео для 120 летия больницы\Фото Арттерапия\DSC_0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28604"/>
            <a:ext cx="5105579" cy="341778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572132" y="500042"/>
            <a:ext cx="31432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Пожилые пациенты особенно ценят внимание к ним, возможность быть и делать что-либо вместе с другими людьми,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7158" y="4143380"/>
            <a:ext cx="3714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б</a:t>
            </a:r>
            <a:r>
              <a:rPr lang="ru-RU" sz="2400" dirty="0" smtClean="0"/>
              <a:t>ыть членами группы, быть принимаемыми, т.к. многие из них живут в ситуации социальной изоляции, одиночества.</a:t>
            </a:r>
            <a:endParaRPr lang="ru-RU" sz="2400" dirty="0"/>
          </a:p>
        </p:txBody>
      </p:sp>
      <p:pic>
        <p:nvPicPr>
          <p:cNvPr id="10246" name="Picture 6" descr="C:\Users\Олеся Владимировна\Desktop\Фото и видео для 120 летия больницы\Фото Арттерапия\CIMG30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375393"/>
            <a:ext cx="4643475" cy="3482607"/>
          </a:xfrm>
          <a:prstGeom prst="rect">
            <a:avLst/>
          </a:prstGeom>
          <a:noFill/>
        </p:spPr>
      </p:pic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457200" y="1935480"/>
            <a:ext cx="6186502" cy="3922412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5" descr="C:\Users\Олеся Владимировна\Desktop\Фото и видео для 120 летия больницы\Фото Арттерапия\DSC_16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00438"/>
            <a:ext cx="4668116" cy="3091869"/>
          </a:xfrm>
          <a:prstGeom prst="rect">
            <a:avLst/>
          </a:prstGeom>
          <a:noFill/>
        </p:spPr>
      </p:pic>
      <p:pic>
        <p:nvPicPr>
          <p:cNvPr id="11266" name="Picture 2" descr="C:\Users\Олеся Владимировна\Desktop\Фото и видео для 120 летия больницы\Фото Арттерапия\_MG_48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85728"/>
            <a:ext cx="4349578" cy="2899719"/>
          </a:xfrm>
          <a:prstGeom prst="rect">
            <a:avLst/>
          </a:prstGeom>
          <a:noFill/>
        </p:spPr>
      </p:pic>
      <p:pic>
        <p:nvPicPr>
          <p:cNvPr id="11267" name="Picture 3" descr="C:\Users\Олеся Владимировна\Desktop\Фото и видео для 120 летия больницы\Фото Арттерапия\DSC_03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1" y="1500174"/>
            <a:ext cx="4929189" cy="329970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572132" y="5572140"/>
            <a:ext cx="3214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Реабилитационная работа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71570"/>
          </a:xfrm>
        </p:spPr>
        <p:txBody>
          <a:bodyPr/>
          <a:lstStyle/>
          <a:p>
            <a:pPr algn="ctr"/>
            <a:r>
              <a:rPr lang="ru-RU" dirty="0" smtClean="0"/>
              <a:t>РЕАБИЛИТАЦИОННАЯ РАБОТА</a:t>
            </a:r>
            <a:endParaRPr lang="ru-RU" dirty="0"/>
          </a:p>
        </p:txBody>
      </p:sp>
      <p:pic>
        <p:nvPicPr>
          <p:cNvPr id="3074" name="Picture 2" descr="C:\Users\Олеся Владимировна\Desktop\Фото и видео для 120 летия больницы\фото творчество\ES2A67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3429000"/>
            <a:ext cx="4700462" cy="3132858"/>
          </a:xfrm>
          <a:prstGeom prst="rect">
            <a:avLst/>
          </a:prstGeom>
          <a:noFill/>
        </p:spPr>
      </p:pic>
      <p:pic>
        <p:nvPicPr>
          <p:cNvPr id="3075" name="Picture 3" descr="C:\Users\Олеся Владимировна\Desktop\Фото и видео для 120 летия больницы\фото творчество\5X7A3167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857364"/>
            <a:ext cx="4857752" cy="3238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7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9" name="Picture 3" descr="C:\Users\Олеся Владимировна\Desktop\Фото и видео для 120 летия больницы\фото творчество\DSC_37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071810"/>
            <a:ext cx="5324908" cy="3536693"/>
          </a:xfrm>
          <a:prstGeom prst="rect">
            <a:avLst/>
          </a:prstGeom>
          <a:noFill/>
        </p:spPr>
      </p:pic>
      <p:pic>
        <p:nvPicPr>
          <p:cNvPr id="4100" name="Picture 4" descr="C:\Users\Олеся Владимировна\Desktop\Фото и видео для 120 летия больницы\фото творчество\DSC041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14290"/>
            <a:ext cx="5619743" cy="374649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4282" y="1285860"/>
            <a:ext cx="2857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Кружки творческой</a:t>
            </a:r>
            <a:endParaRPr lang="ru-RU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143636" y="5286388"/>
            <a:ext cx="2428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активности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РЕАБИЛИТАЦИОННАЯ РАБОТА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ЦЕЛЬ: выявить адаптационные возможности и </a:t>
            </a:r>
            <a:r>
              <a:rPr lang="ru-RU" sz="3500" dirty="0" smtClean="0"/>
              <a:t>отношение</a:t>
            </a:r>
            <a:r>
              <a:rPr lang="ru-RU" dirty="0" smtClean="0"/>
              <a:t> к выздоровлению, к помощи, к позитивному будущему.</a:t>
            </a:r>
          </a:p>
          <a:p>
            <a:r>
              <a:rPr lang="ru-RU" dirty="0" smtClean="0"/>
              <a:t>ЗАДАЧИ: </a:t>
            </a:r>
          </a:p>
          <a:p>
            <a:pPr>
              <a:buNone/>
            </a:pPr>
            <a:r>
              <a:rPr lang="ru-RU" dirty="0" smtClean="0"/>
              <a:t>1. Снижение психофизической              напряженности</a:t>
            </a:r>
          </a:p>
          <a:p>
            <a:pPr>
              <a:buNone/>
            </a:pPr>
            <a:r>
              <a:rPr lang="ru-RU" dirty="0" smtClean="0"/>
              <a:t>2. Отвлечение от болезненных мыслей и чувств, актуализация положительных эмоций.</a:t>
            </a:r>
            <a:endParaRPr lang="ru-RU" b="1" dirty="0" smtClean="0"/>
          </a:p>
          <a:p>
            <a:pPr>
              <a:buNone/>
            </a:pPr>
            <a:r>
              <a:rPr lang="ru-RU" dirty="0" smtClean="0"/>
              <a:t> 3. Формирование позитивного образа прошлого, настоящего и будущего.</a:t>
            </a:r>
            <a:endParaRPr lang="ru-RU" b="1" dirty="0" smtClean="0"/>
          </a:p>
          <a:p>
            <a:pPr>
              <a:buNone/>
            </a:pPr>
            <a:r>
              <a:rPr lang="ru-RU" dirty="0" smtClean="0"/>
              <a:t>4. Успокоение, расслабление, энергетическая «подзарядка».</a:t>
            </a:r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РЕАБИЛИТАЦИОННАЯ РАБОТА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МЕТОДЫ: 1.Рисование красками, карандашами, фломастерами, мелками по батику, холсту, бумаге. </a:t>
            </a:r>
            <a:endParaRPr lang="ru-RU" b="1" dirty="0" smtClean="0"/>
          </a:p>
          <a:p>
            <a:r>
              <a:rPr lang="ru-RU" dirty="0" smtClean="0"/>
              <a:t>              2. Лепка из пластилина, глины. </a:t>
            </a:r>
            <a:endParaRPr lang="ru-RU" b="1" dirty="0" smtClean="0"/>
          </a:p>
          <a:p>
            <a:r>
              <a:rPr lang="ru-RU" dirty="0" smtClean="0"/>
              <a:t>              3. Лоскутное шитье из ткани, атласных лент. </a:t>
            </a:r>
            <a:endParaRPr lang="ru-RU" b="1" dirty="0" smtClean="0"/>
          </a:p>
          <a:p>
            <a:r>
              <a:rPr lang="ru-RU" dirty="0" smtClean="0"/>
              <a:t>              4. </a:t>
            </a:r>
            <a:r>
              <a:rPr lang="ru-RU" dirty="0" err="1" smtClean="0"/>
              <a:t>Квиллинг</a:t>
            </a:r>
            <a:r>
              <a:rPr lang="ru-RU" dirty="0" smtClean="0"/>
              <a:t> – создание объемных композиций из скрученных бумажных полос. </a:t>
            </a:r>
            <a:endParaRPr lang="ru-RU" b="1" dirty="0" smtClean="0"/>
          </a:p>
          <a:p>
            <a:r>
              <a:rPr lang="ru-RU" dirty="0" smtClean="0"/>
              <a:t>             5. Музыкотерапия – организация занятий по типу музыкального салона.</a:t>
            </a:r>
            <a:endParaRPr lang="ru-RU" b="1" dirty="0" smtClean="0"/>
          </a:p>
          <a:p>
            <a:r>
              <a:rPr lang="ru-RU" dirty="0" smtClean="0"/>
              <a:t>             6.  Беседа – теплые и дружественные воспоминания о положительных событиях прошлого и настоящего.</a:t>
            </a:r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928694"/>
          </a:xfrm>
        </p:spPr>
        <p:txBody>
          <a:bodyPr/>
          <a:lstStyle/>
          <a:p>
            <a:pPr algn="ctr"/>
            <a:r>
              <a:rPr lang="ru-RU" dirty="0" smtClean="0"/>
              <a:t>НАШИ РАБОТЫ</a:t>
            </a:r>
            <a:endParaRPr lang="ru-RU" dirty="0"/>
          </a:p>
        </p:txBody>
      </p:sp>
      <p:pic>
        <p:nvPicPr>
          <p:cNvPr id="1026" name="Picture 2" descr="C:\Users\Олеся Владимировна\Desktop\Фото и видео для 120 летия больницы\выставка\IMG_04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928802"/>
            <a:ext cx="4926555" cy="3694916"/>
          </a:xfrm>
          <a:prstGeom prst="rect">
            <a:avLst/>
          </a:prstGeom>
          <a:noFill/>
        </p:spPr>
      </p:pic>
      <p:pic>
        <p:nvPicPr>
          <p:cNvPr id="1027" name="Picture 3" descr="C:\Users\Олеся Владимировна\Desktop\Фото и видео для 120 летия больницы\выставка\IMG_0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285860"/>
            <a:ext cx="3536163" cy="4714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НАШИ РАБОТЫ</a:t>
            </a:r>
            <a:endParaRPr lang="ru-RU" dirty="0"/>
          </a:p>
        </p:txBody>
      </p:sp>
      <p:pic>
        <p:nvPicPr>
          <p:cNvPr id="2050" name="Picture 2" descr="C:\Users\Олеся Владимировна\Desktop\Фото и видео для 120 летия больницы\выставка\IMG_04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928802"/>
            <a:ext cx="3292078" cy="4389437"/>
          </a:xfrm>
          <a:prstGeom prst="rect">
            <a:avLst/>
          </a:prstGeom>
          <a:noFill/>
        </p:spPr>
      </p:pic>
      <p:pic>
        <p:nvPicPr>
          <p:cNvPr id="2051" name="Picture 3" descr="C:\Users\Олеся Владимировна\Desktop\Фото и видео для 120 летия больницы\выставка\IMG_03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285992"/>
            <a:ext cx="5143503" cy="38576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071570"/>
          </a:xfrm>
        </p:spPr>
        <p:txBody>
          <a:bodyPr/>
          <a:lstStyle/>
          <a:p>
            <a:pPr algn="ctr"/>
            <a:r>
              <a:rPr lang="ru-RU" dirty="0" smtClean="0"/>
              <a:t>НАШИ РАБОТЫ</a:t>
            </a:r>
            <a:endParaRPr lang="ru-RU" dirty="0"/>
          </a:p>
        </p:txBody>
      </p:sp>
      <p:pic>
        <p:nvPicPr>
          <p:cNvPr id="3074" name="Picture 2" descr="C:\Users\Олеся Владимировна\Desktop\Фото и видео для 120 летия больницы\выставка\IMG_03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57298"/>
            <a:ext cx="3720706" cy="4960941"/>
          </a:xfrm>
          <a:prstGeom prst="rect">
            <a:avLst/>
          </a:prstGeom>
          <a:noFill/>
        </p:spPr>
      </p:pic>
      <p:pic>
        <p:nvPicPr>
          <p:cNvPr id="3075" name="Picture 3" descr="C:\Users\Олеся Владимировна\Desktop\Фото и видео для 120 летия больницы\выставка\IMG_03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214554"/>
            <a:ext cx="4762501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3144"/>
          </a:xfrm>
        </p:spPr>
        <p:txBody>
          <a:bodyPr>
            <a:normAutofit fontScale="90000"/>
          </a:bodyPr>
          <a:lstStyle/>
          <a:p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000108"/>
            <a:ext cx="1905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43050"/>
            <a:ext cx="2934725" cy="428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928670"/>
            <a:ext cx="2214577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3429000"/>
            <a:ext cx="2386017" cy="325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РЕАБИЛИТАЦИОННАЯ РАБОТА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РЕЗУЛЬТАТЫ: </a:t>
            </a:r>
          </a:p>
          <a:p>
            <a:pPr>
              <a:buNone/>
            </a:pPr>
            <a:r>
              <a:rPr lang="ru-RU" dirty="0" smtClean="0"/>
              <a:t>Положительная динамика – 100%</a:t>
            </a:r>
          </a:p>
          <a:p>
            <a:pPr>
              <a:buNone/>
            </a:pPr>
            <a:r>
              <a:rPr lang="ru-RU" dirty="0" smtClean="0"/>
              <a:t>Восстановление элементарных моторных актов – 80%</a:t>
            </a:r>
          </a:p>
          <a:p>
            <a:pPr>
              <a:buNone/>
            </a:pPr>
            <a:r>
              <a:rPr lang="ru-RU" dirty="0" smtClean="0"/>
              <a:t>Заметное улучшение координации</a:t>
            </a:r>
          </a:p>
          <a:p>
            <a:pPr>
              <a:buNone/>
            </a:pPr>
            <a:r>
              <a:rPr lang="ru-RU" dirty="0" smtClean="0"/>
              <a:t>Облегчение адаптации к условиям стационара</a:t>
            </a:r>
          </a:p>
          <a:p>
            <a:pPr>
              <a:buNone/>
            </a:pPr>
            <a:r>
              <a:rPr lang="ru-RU" dirty="0" smtClean="0"/>
              <a:t>Повышение общего фона настроения, эмоционального состояния</a:t>
            </a:r>
          </a:p>
          <a:p>
            <a:pPr>
              <a:buNone/>
            </a:pPr>
            <a:r>
              <a:rPr lang="ru-RU" dirty="0" smtClean="0"/>
              <a:t>Снижение интенсивности тревоги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000132"/>
          </a:xfrm>
        </p:spPr>
        <p:txBody>
          <a:bodyPr/>
          <a:lstStyle/>
          <a:p>
            <a:pPr algn="ctr"/>
            <a:r>
              <a:rPr lang="ru-RU" dirty="0" smtClean="0"/>
              <a:t>РЕАБИЛИТАЦИОННАЯ РАБОТА</a:t>
            </a:r>
            <a:endParaRPr lang="ru-RU" dirty="0"/>
          </a:p>
        </p:txBody>
      </p:sp>
      <p:pic>
        <p:nvPicPr>
          <p:cNvPr id="1026" name="Picture 2" descr="C:\Users\Олеся Владимировна\Desktop\Фото и видео для 120 летия больницы\фото творчество\DSC000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714488"/>
            <a:ext cx="3292078" cy="4389437"/>
          </a:xfrm>
          <a:prstGeom prst="rect">
            <a:avLst/>
          </a:prstGeom>
          <a:noFill/>
        </p:spPr>
      </p:pic>
      <p:pic>
        <p:nvPicPr>
          <p:cNvPr id="1027" name="Picture 3" descr="C:\Users\Олеся Владимировна\Desktop\Фото и видео для 120 летия больницы\фото творчество\ES2A67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357430"/>
            <a:ext cx="4844249" cy="32286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0013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РЕАБИЛИТАЦИОННАЯ РАБОТА</a:t>
            </a:r>
            <a:endParaRPr lang="ru-RU" dirty="0"/>
          </a:p>
        </p:txBody>
      </p:sp>
      <p:pic>
        <p:nvPicPr>
          <p:cNvPr id="2052" name="Picture 4" descr="C:\Users\Олеся Владимировна\Desktop\Фото и видео для 120 летия больницы\фото творчество\DSC00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3107528"/>
            <a:ext cx="5000628" cy="3750471"/>
          </a:xfrm>
          <a:prstGeom prst="rect">
            <a:avLst/>
          </a:prstGeom>
          <a:noFill/>
        </p:spPr>
      </p:pic>
      <p:pic>
        <p:nvPicPr>
          <p:cNvPr id="2053" name="Picture 5" descr="C:\Users\Олеся Владимировна\Desktop\Фото и видео для 120 летия больницы\фото творчество\DSC0322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714488"/>
            <a:ext cx="4497927" cy="3373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err="1" smtClean="0"/>
              <a:t>АРТ-терапия</a:t>
            </a:r>
            <a:r>
              <a:rPr lang="ru-RU" sz="2800" dirty="0" smtClean="0"/>
              <a:t> позволяет охватить весь круг пациентов, решая терапевтические задачи в зависимости от стадии реабилитационного процесса</a:t>
            </a:r>
            <a:endParaRPr lang="ru-RU" sz="2800" dirty="0"/>
          </a:p>
        </p:txBody>
      </p:sp>
      <p:pic>
        <p:nvPicPr>
          <p:cNvPr id="4098" name="Picture 2" descr="C:\Users\Олеся Владимировна\Desktop\Фото и видео для 120 летия больницы\Фото Арттерапия\DSC_659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857364"/>
            <a:ext cx="4784753" cy="3181352"/>
          </a:xfrm>
          <a:prstGeom prst="rect">
            <a:avLst/>
          </a:prstGeom>
          <a:noFill/>
        </p:spPr>
      </p:pic>
      <p:pic>
        <p:nvPicPr>
          <p:cNvPr id="4099" name="Picture 3" descr="C:\Users\Олеся Владимировна\Desktop\Фото и видео для 120 летия больницы\СЛАЙДЫ ПО ПОРЯДКУ\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357562"/>
            <a:ext cx="5002232" cy="3322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Олеся Владимировна\Desktop\Фото и видео для 120 летия больницы\СЛАЙДЫ ПО ПОРЯДКУ\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5572132" cy="4644316"/>
          </a:xfrm>
          <a:prstGeom prst="rect">
            <a:avLst/>
          </a:prstGeom>
          <a:noFill/>
        </p:spPr>
      </p:pic>
      <p:pic>
        <p:nvPicPr>
          <p:cNvPr id="1027" name="Picture 3" descr="C:\Users\Олеся Владимировна\Desktop\Фото и видео для 120 летия больницы\СЛАЙДЫ ПО ПОРЯДКУ\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142984"/>
            <a:ext cx="2896325" cy="5715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28694"/>
          </a:xfrm>
        </p:spPr>
        <p:txBody>
          <a:bodyPr/>
          <a:lstStyle/>
          <a:p>
            <a:r>
              <a:rPr lang="ru-RU" dirty="0" smtClean="0"/>
              <a:t>НАШИ РАБОТЫ</a:t>
            </a:r>
            <a:endParaRPr lang="ru-RU" dirty="0"/>
          </a:p>
        </p:txBody>
      </p:sp>
      <p:pic>
        <p:nvPicPr>
          <p:cNvPr id="5122" name="Picture 2" descr="C:\Users\Олеся Владимировна\Desktop\Фото и видео для 120 летия больницы\выставка\IMG_03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14422"/>
            <a:ext cx="4640803" cy="3480602"/>
          </a:xfrm>
          <a:prstGeom prst="rect">
            <a:avLst/>
          </a:prstGeom>
          <a:noFill/>
        </p:spPr>
      </p:pic>
      <p:pic>
        <p:nvPicPr>
          <p:cNvPr id="5123" name="Picture 3" descr="C:\Users\Олеся Владимировна\Desktop\Фото и видео для 120 летия больницы\выставка\IMG_03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952722"/>
            <a:ext cx="2928958" cy="3905278"/>
          </a:xfrm>
          <a:prstGeom prst="rect">
            <a:avLst/>
          </a:prstGeom>
          <a:noFill/>
        </p:spPr>
      </p:pic>
      <p:pic>
        <p:nvPicPr>
          <p:cNvPr id="5125" name="Picture 5" descr="C:\Users\Олеся Владимировна\Desktop\Фото и видео для 120 летия больницы\выставка\IMG_03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0"/>
            <a:ext cx="2643174" cy="3524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Фильм-презентация 27 отд.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3107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200" dirty="0" smtClean="0"/>
              <a:t>Общими усилиями мы можем и должны сделать все, чтобы люди не только жили дольше, но и так чтобы жизнь их была более качественной, разнообразной, полноценной и приносящей удовлетворение.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347393"/>
            <a:ext cx="6619911" cy="551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 flipV="1">
            <a:off x="457200" y="6324600"/>
            <a:ext cx="8186766" cy="10479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7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143240" y="6000768"/>
            <a:ext cx="5857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Главная медицинская сестра </a:t>
            </a:r>
          </a:p>
          <a:p>
            <a:pPr algn="r"/>
            <a:r>
              <a:rPr lang="ru-RU" dirty="0" smtClean="0"/>
              <a:t>ГБУЗ ПКБ №1 им. Н.А.Алексеева</a:t>
            </a:r>
          </a:p>
          <a:p>
            <a:pPr algn="r"/>
            <a:r>
              <a:rPr lang="ru-RU" dirty="0" smtClean="0"/>
              <a:t>Таньшина О.В.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5794"/>
            <a:ext cx="312256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42844" y="5429264"/>
            <a:ext cx="2928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Городской голова Николай Александрович Алексеев</a:t>
            </a:r>
          </a:p>
          <a:p>
            <a:pPr algn="ctr"/>
            <a:r>
              <a:rPr lang="ru-RU" dirty="0" smtClean="0"/>
              <a:t>1852-1893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00496" y="2214554"/>
            <a:ext cx="4643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Московская городская психиатрическая больница им. Н.А.Алексеева</a:t>
            </a:r>
          </a:p>
          <a:p>
            <a:pPr algn="ctr"/>
            <a:r>
              <a:rPr lang="ru-RU" dirty="0" smtClean="0"/>
              <a:t>1884 г.</a:t>
            </a:r>
            <a:endParaRPr lang="ru-RU" dirty="0"/>
          </a:p>
        </p:txBody>
      </p:sp>
      <p:pic>
        <p:nvPicPr>
          <p:cNvPr id="2052" name="Picture 4" descr="C:\Users\Олеся Владимировна\Desktop\Фото и видео для 120 летия больницы\СЛАЙДЫ ПО ПОРЯДКУ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143248"/>
            <a:ext cx="5072066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Олеся Владимировна\Desktop\Фото и видео для 120 летия больницы\СЛАЙДЫ ПО ПОРЯДКУ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350232" cy="2857520"/>
          </a:xfrm>
          <a:prstGeom prst="rect">
            <a:avLst/>
          </a:prstGeom>
          <a:noFill/>
        </p:spPr>
      </p:pic>
      <p:pic>
        <p:nvPicPr>
          <p:cNvPr id="3075" name="Picture 3" descr="C:\Users\Олеся Владимировна\Desktop\Фото и видео для 120 летия больницы\СЛАЙДЫ ПО ПОРЯДКУ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428736"/>
            <a:ext cx="3286132" cy="4929198"/>
          </a:xfrm>
          <a:prstGeom prst="rect">
            <a:avLst/>
          </a:prstGeom>
          <a:noFill/>
        </p:spPr>
      </p:pic>
      <p:pic>
        <p:nvPicPr>
          <p:cNvPr id="3076" name="Picture 4" descr="C:\Users\Олеся Владимировна\Desktop\Фото и видео для 120 летия больницы\СЛАЙДЫ ПО ПОРЯДКУ\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86190"/>
            <a:ext cx="5286412" cy="28574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58" y="3071810"/>
            <a:ext cx="5000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ГБУЗ Психиатрическая клиническая больница №1 им. Н.А.Алексеева ДЗМ</a:t>
            </a:r>
          </a:p>
          <a:p>
            <a:pPr algn="ctr"/>
            <a:r>
              <a:rPr lang="ru-RU" sz="1600" dirty="0" smtClean="0"/>
              <a:t>2014 год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err="1" smtClean="0"/>
              <a:t>АРТ-терапия</a:t>
            </a:r>
            <a:r>
              <a:rPr lang="ru-RU" sz="3600" dirty="0" smtClean="0"/>
              <a:t> – психотерапия посредством изобразительного творчества</a:t>
            </a:r>
            <a:endParaRPr lang="ru-RU" sz="3600" dirty="0"/>
          </a:p>
        </p:txBody>
      </p:sp>
      <p:pic>
        <p:nvPicPr>
          <p:cNvPr id="4098" name="Picture 2" descr="C:\Users\Олеся Владимировна\Desktop\Фото и видео для 120 летия больницы\СЛАЙДЫ ПО ПОРЯДКУ\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857364"/>
            <a:ext cx="7506920" cy="363697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57290" y="5786454"/>
            <a:ext cx="7358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Творчество! Вот великое спасение от страданий, великое облегчение жизни! </a:t>
            </a:r>
          </a:p>
          <a:p>
            <a:pPr algn="r"/>
            <a:r>
              <a:rPr lang="ru-RU" i="1" dirty="0" smtClean="0"/>
              <a:t>Ф.Ницше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5 основных эффектов успешной психотерапии:</a:t>
            </a:r>
            <a:endParaRPr lang="ru-RU" sz="4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41918666"/>
              </p:ext>
            </p:extLst>
          </p:nvPr>
        </p:nvGraphicFramePr>
        <p:xfrm>
          <a:off x="500034" y="1643050"/>
          <a:ext cx="8229600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57554" y="6429396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ru-RU" dirty="0"/>
              <a:t>Дж.Франк,  1974г.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Олеся Владимировна\Desktop\Фото и видео для 120 летия больницы\ФОТО\половина  больничного буклета\3 DSC008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7166"/>
            <a:ext cx="2921193" cy="4389437"/>
          </a:xfrm>
          <a:prstGeom prst="rect">
            <a:avLst/>
          </a:prstGeom>
          <a:noFill/>
        </p:spPr>
      </p:pic>
      <p:pic>
        <p:nvPicPr>
          <p:cNvPr id="7171" name="Picture 3" descr="C:\Users\Олеся Владимировна\Desktop\Фото и видео для 120 летия больницы\ФОТО\половина  больничного буклета\DSC_02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643182"/>
            <a:ext cx="5852591" cy="39178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00430" y="642918"/>
            <a:ext cx="53578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Кисть, рука и палитра нужны, чтобы рисовать, но картина создается вовсе не ими. Пользуются красками, но пишут чувствами.</a:t>
            </a:r>
          </a:p>
          <a:p>
            <a:pPr algn="r"/>
            <a:r>
              <a:rPr lang="ru-RU" sz="1600" dirty="0" smtClean="0"/>
              <a:t>Жан Шарден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Олеся Владимировна\Desktop\Фото и видео для 120 летия больницы\ФОТО\половина  больничного буклета\_MGкукольный театр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6286" y="285728"/>
            <a:ext cx="4557714" cy="3038476"/>
          </a:xfrm>
          <a:prstGeom prst="rect">
            <a:avLst/>
          </a:prstGeom>
          <a:noFill/>
        </p:spPr>
      </p:pic>
      <p:pic>
        <p:nvPicPr>
          <p:cNvPr id="9219" name="Picture 3" descr="C:\Users\Олеся Владимировна\Desktop\Фото и видео для 120 летия больницы\СЛАЙДЫ ПО ПОРЯДКУ\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00240"/>
            <a:ext cx="5334005" cy="400050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2844" y="357166"/>
            <a:ext cx="414340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/>
              <a:t>Все, что вызывает переход из небытия в бытие, - творчество.</a:t>
            </a:r>
          </a:p>
          <a:p>
            <a:pPr algn="r"/>
            <a:r>
              <a:rPr lang="ru-RU" dirty="0" smtClean="0"/>
              <a:t>Платон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86446" y="4857760"/>
            <a:ext cx="3000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Занятия театральной студии и кукольного театра</a:t>
            </a:r>
            <a:endParaRPr lang="ru-RU" dirty="0"/>
          </a:p>
        </p:txBody>
      </p:sp>
      <p:pic>
        <p:nvPicPr>
          <p:cNvPr id="9220" name="Picture 4" descr="C:\Users\Олеся Владимировна\Desktop\Фото и видео для 120 летия больницы\Фото Арттерапия\SAM_04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689" y="3958187"/>
            <a:ext cx="4357311" cy="2899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Олеся Владимировна\Desktop\Фото и видео для 120 летия больницы\фото кружок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929222" cy="3034273"/>
          </a:xfrm>
          <a:prstGeom prst="rect">
            <a:avLst/>
          </a:prstGeom>
          <a:noFill/>
        </p:spPr>
      </p:pic>
      <p:pic>
        <p:nvPicPr>
          <p:cNvPr id="5123" name="Picture 3" descr="C:\Users\Олеся Владимировна\Desktop\Фото и видео для 120 летия больницы\ФОТО\половина  больничного буклета\DSC_0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429000"/>
            <a:ext cx="4786314" cy="320406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29256" y="857232"/>
            <a:ext cx="34290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/>
              <a:t>Искусство есть посредник того, что нельзя высказать</a:t>
            </a:r>
          </a:p>
          <a:p>
            <a:pPr algn="r"/>
            <a:r>
              <a:rPr lang="ru-RU" sz="1600" i="1" dirty="0" smtClean="0"/>
              <a:t>И.В.Гете</a:t>
            </a:r>
            <a:endParaRPr lang="ru-RU" sz="16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85786" y="4857760"/>
            <a:ext cx="2643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/>
              <a:t>ЛЕЧЕНИЕ</a:t>
            </a:r>
          </a:p>
          <a:p>
            <a:pPr algn="ctr"/>
            <a:r>
              <a:rPr lang="ru-RU" sz="2800" i="1" dirty="0" smtClean="0"/>
              <a:t>ИСКУССТВОМ</a:t>
            </a:r>
            <a:endParaRPr lang="ru-RU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629</TotalTime>
  <Words>1313</Words>
  <Application>Microsoft Office PowerPoint</Application>
  <PresentationFormat>Экран (4:3)</PresentationFormat>
  <Paragraphs>116</Paragraphs>
  <Slides>28</Slides>
  <Notes>16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Поток</vt:lpstr>
      <vt:lpstr>Слайд 1</vt:lpstr>
      <vt:lpstr>Слайд 2</vt:lpstr>
      <vt:lpstr>Слайд 3</vt:lpstr>
      <vt:lpstr>Слайд 4</vt:lpstr>
      <vt:lpstr>АРТ-терапия – психотерапия посредством изобразительного творчества</vt:lpstr>
      <vt:lpstr>5 основных эффектов успешной психотерапии:</vt:lpstr>
      <vt:lpstr>Слайд 7</vt:lpstr>
      <vt:lpstr>Слайд 8</vt:lpstr>
      <vt:lpstr>Слайд 9</vt:lpstr>
      <vt:lpstr>Человек живет дольше , когда его любят</vt:lpstr>
      <vt:lpstr>Слайд 11</vt:lpstr>
      <vt:lpstr>Слайд 12</vt:lpstr>
      <vt:lpstr>РЕАБИЛИТАЦИОННАЯ РАБОТА</vt:lpstr>
      <vt:lpstr>Слайд 14</vt:lpstr>
      <vt:lpstr>РЕАБИЛИТАЦИОННАЯ РАБОТА</vt:lpstr>
      <vt:lpstr>РЕАБИЛИТАЦИОННАЯ РАБОТА</vt:lpstr>
      <vt:lpstr>НАШИ РАБОТЫ</vt:lpstr>
      <vt:lpstr>НАШИ РАБОТЫ</vt:lpstr>
      <vt:lpstr>НАШИ РАБОТЫ</vt:lpstr>
      <vt:lpstr>РЕАБИЛИТАЦИОННАЯ РАБОТА</vt:lpstr>
      <vt:lpstr>РЕАБИЛИТАЦИОННАЯ РАБОТА</vt:lpstr>
      <vt:lpstr>РЕАБИЛИТАЦИОННАЯ РАБОТА</vt:lpstr>
      <vt:lpstr>АРТ-терапия позволяет охватить весь круг пациентов, решая терапевтические задачи в зависимости от стадии реабилитационного процесса</vt:lpstr>
      <vt:lpstr>Слайд 24</vt:lpstr>
      <vt:lpstr>НАШИ РАБОТЫ</vt:lpstr>
      <vt:lpstr>Слайд 26</vt:lpstr>
      <vt:lpstr>Общими усилиями мы можем и должны сделать все, чтобы люди не только жили дольше, но и так чтобы жизнь их была более качественной, разнообразной, полноценной и приносящей удовлетворение. 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Олеся Владимировна</dc:creator>
  <cp:lastModifiedBy>pkb1-pc036</cp:lastModifiedBy>
  <cp:revision>57</cp:revision>
  <dcterms:created xsi:type="dcterms:W3CDTF">2014-10-06T06:44:19Z</dcterms:created>
  <dcterms:modified xsi:type="dcterms:W3CDTF">2015-11-17T13:11:42Z</dcterms:modified>
</cp:coreProperties>
</file>